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71" r:id="rId9"/>
    <p:sldId id="270" r:id="rId10"/>
    <p:sldId id="266" r:id="rId11"/>
    <p:sldId id="267" r:id="rId12"/>
    <p:sldId id="264" r:id="rId13"/>
    <p:sldId id="26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1" y="-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cuments\Consulting\DCF-HS\DCF-HS%20Data%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US" sz="3200"/>
              <a:t>Referrals</a:t>
            </a:r>
          </a:p>
        </c:rich>
      </c:tx>
      <c:layout/>
      <c:overlay val="0"/>
    </c:title>
    <c:autoTitleDeleted val="0"/>
    <c:plotArea>
      <c:layout/>
      <c:lineChart>
        <c:grouping val="standard"/>
        <c:varyColors val="0"/>
        <c:ser>
          <c:idx val="0"/>
          <c:order val="0"/>
          <c:tx>
            <c:strRef>
              <c:f>'Graphs by Phase'!$C$76</c:f>
              <c:strCache>
                <c:ptCount val="1"/>
                <c:pt idx="0">
                  <c:v>HS referrals to DCF</c:v>
                </c:pt>
              </c:strCache>
            </c:strRef>
          </c:tx>
          <c:spPr>
            <a:ln w="44450">
              <a:solidFill>
                <a:schemeClr val="tx2">
                  <a:lumMod val="20000"/>
                  <a:lumOff val="80000"/>
                </a:schemeClr>
              </a:solidFill>
            </a:ln>
          </c:spPr>
          <c:marker>
            <c:symbol val="none"/>
          </c:marker>
          <c:trendline>
            <c:spPr>
              <a:ln w="95250">
                <a:solidFill>
                  <a:schemeClr val="tx2">
                    <a:lumMod val="75000"/>
                  </a:schemeClr>
                </a:solidFill>
              </a:ln>
            </c:spPr>
            <c:trendlineType val="linear"/>
            <c:dispRSqr val="0"/>
            <c:dispEq val="0"/>
          </c:trendline>
          <c:cat>
            <c:strRef>
              <c:f>'Graphs by Phase'!$A$77:$A$88</c:f>
              <c:strCache>
                <c:ptCount val="12"/>
                <c:pt idx="0">
                  <c:v>2007, 2nd</c:v>
                </c:pt>
                <c:pt idx="1">
                  <c:v>2007, 3rd</c:v>
                </c:pt>
                <c:pt idx="2">
                  <c:v>2007, 4th</c:v>
                </c:pt>
                <c:pt idx="3">
                  <c:v>2008, 1st</c:v>
                </c:pt>
                <c:pt idx="4">
                  <c:v>2008, 2nd</c:v>
                </c:pt>
                <c:pt idx="5">
                  <c:v>2008, 3rd</c:v>
                </c:pt>
                <c:pt idx="6">
                  <c:v>2008, 4th</c:v>
                </c:pt>
                <c:pt idx="7">
                  <c:v>2009, 1st</c:v>
                </c:pt>
                <c:pt idx="8">
                  <c:v>2009, 2nd</c:v>
                </c:pt>
                <c:pt idx="9">
                  <c:v>2009, 3rd</c:v>
                </c:pt>
                <c:pt idx="10">
                  <c:v>2009, 4th</c:v>
                </c:pt>
                <c:pt idx="11">
                  <c:v>2010, 1st</c:v>
                </c:pt>
              </c:strCache>
            </c:strRef>
          </c:cat>
          <c:val>
            <c:numRef>
              <c:f>'Graphs by Phase'!$C$77:$C$88</c:f>
              <c:numCache>
                <c:formatCode>####.00</c:formatCode>
                <c:ptCount val="12"/>
                <c:pt idx="0">
                  <c:v>1.8333333333333335</c:v>
                </c:pt>
                <c:pt idx="1">
                  <c:v>3.75</c:v>
                </c:pt>
                <c:pt idx="2">
                  <c:v>2.6666666666666665</c:v>
                </c:pt>
                <c:pt idx="3">
                  <c:v>3.8</c:v>
                </c:pt>
                <c:pt idx="4">
                  <c:v>2.5</c:v>
                </c:pt>
                <c:pt idx="5">
                  <c:v>3.2</c:v>
                </c:pt>
                <c:pt idx="6">
                  <c:v>4.3</c:v>
                </c:pt>
                <c:pt idx="7">
                  <c:v>7</c:v>
                </c:pt>
                <c:pt idx="8">
                  <c:v>2.2000000000000002</c:v>
                </c:pt>
                <c:pt idx="9">
                  <c:v>4.5</c:v>
                </c:pt>
                <c:pt idx="10">
                  <c:v>5.5</c:v>
                </c:pt>
                <c:pt idx="11">
                  <c:v>11.67</c:v>
                </c:pt>
              </c:numCache>
            </c:numRef>
          </c:val>
          <c:smooth val="0"/>
        </c:ser>
        <c:ser>
          <c:idx val="1"/>
          <c:order val="1"/>
          <c:tx>
            <c:strRef>
              <c:f>'Graphs by Phase'!$F$76</c:f>
              <c:strCache>
                <c:ptCount val="1"/>
                <c:pt idx="0">
                  <c:v>DCF referrals to HS</c:v>
                </c:pt>
              </c:strCache>
            </c:strRef>
          </c:tx>
          <c:spPr>
            <a:ln w="44450">
              <a:solidFill>
                <a:schemeClr val="accent2">
                  <a:lumMod val="40000"/>
                  <a:lumOff val="60000"/>
                </a:schemeClr>
              </a:solidFill>
            </a:ln>
          </c:spPr>
          <c:marker>
            <c:symbol val="none"/>
          </c:marker>
          <c:trendline>
            <c:spPr>
              <a:ln w="95250">
                <a:solidFill>
                  <a:schemeClr val="accent2"/>
                </a:solidFill>
              </a:ln>
            </c:spPr>
            <c:trendlineType val="linear"/>
            <c:dispRSqr val="0"/>
            <c:dispEq val="0"/>
          </c:trendline>
          <c:cat>
            <c:strRef>
              <c:f>'Graphs by Phase'!$A$77:$A$88</c:f>
              <c:strCache>
                <c:ptCount val="12"/>
                <c:pt idx="0">
                  <c:v>2007, 2nd</c:v>
                </c:pt>
                <c:pt idx="1">
                  <c:v>2007, 3rd</c:v>
                </c:pt>
                <c:pt idx="2">
                  <c:v>2007, 4th</c:v>
                </c:pt>
                <c:pt idx="3">
                  <c:v>2008, 1st</c:v>
                </c:pt>
                <c:pt idx="4">
                  <c:v>2008, 2nd</c:v>
                </c:pt>
                <c:pt idx="5">
                  <c:v>2008, 3rd</c:v>
                </c:pt>
                <c:pt idx="6">
                  <c:v>2008, 4th</c:v>
                </c:pt>
                <c:pt idx="7">
                  <c:v>2009, 1st</c:v>
                </c:pt>
                <c:pt idx="8">
                  <c:v>2009, 2nd</c:v>
                </c:pt>
                <c:pt idx="9">
                  <c:v>2009, 3rd</c:v>
                </c:pt>
                <c:pt idx="10">
                  <c:v>2009, 4th</c:v>
                </c:pt>
                <c:pt idx="11">
                  <c:v>2010, 1st</c:v>
                </c:pt>
              </c:strCache>
            </c:strRef>
          </c:cat>
          <c:val>
            <c:numRef>
              <c:f>'Graphs by Phase'!$F$77:$F$88</c:f>
              <c:numCache>
                <c:formatCode>General</c:formatCode>
                <c:ptCount val="12"/>
                <c:pt idx="0">
                  <c:v>0.75000000000000044</c:v>
                </c:pt>
                <c:pt idx="1">
                  <c:v>3.3299999999999987</c:v>
                </c:pt>
                <c:pt idx="2">
                  <c:v>4.67</c:v>
                </c:pt>
                <c:pt idx="3">
                  <c:v>4.2</c:v>
                </c:pt>
                <c:pt idx="4">
                  <c:v>7.3</c:v>
                </c:pt>
                <c:pt idx="5">
                  <c:v>5.2</c:v>
                </c:pt>
                <c:pt idx="6">
                  <c:v>3.8</c:v>
                </c:pt>
                <c:pt idx="7">
                  <c:v>4.3</c:v>
                </c:pt>
                <c:pt idx="8">
                  <c:v>6.6</c:v>
                </c:pt>
                <c:pt idx="9">
                  <c:v>5.5</c:v>
                </c:pt>
                <c:pt idx="10">
                  <c:v>3.2</c:v>
                </c:pt>
                <c:pt idx="11">
                  <c:v>8</c:v>
                </c:pt>
              </c:numCache>
            </c:numRef>
          </c:val>
          <c:smooth val="0"/>
        </c:ser>
        <c:dLbls>
          <c:showLegendKey val="0"/>
          <c:showVal val="0"/>
          <c:showCatName val="0"/>
          <c:showSerName val="0"/>
          <c:showPercent val="0"/>
          <c:showBubbleSize val="0"/>
        </c:dLbls>
        <c:marker val="1"/>
        <c:smooth val="0"/>
        <c:axId val="91445120"/>
        <c:axId val="91459584"/>
      </c:lineChart>
      <c:catAx>
        <c:axId val="91445120"/>
        <c:scaling>
          <c:orientation val="minMax"/>
        </c:scaling>
        <c:delete val="0"/>
        <c:axPos val="b"/>
        <c:title>
          <c:tx>
            <c:rich>
              <a:bodyPr/>
              <a:lstStyle/>
              <a:p>
                <a:pPr>
                  <a:defRPr sz="1800"/>
                </a:pPr>
                <a:r>
                  <a:rPr lang="en-US" sz="1800"/>
                  <a:t>Yearly Quarters</a:t>
                </a:r>
              </a:p>
            </c:rich>
          </c:tx>
          <c:layout/>
          <c:overlay val="0"/>
        </c:title>
        <c:majorTickMark val="out"/>
        <c:minorTickMark val="none"/>
        <c:tickLblPos val="nextTo"/>
        <c:txPr>
          <a:bodyPr rot="-2280000"/>
          <a:lstStyle/>
          <a:p>
            <a:pPr>
              <a:defRPr sz="1800"/>
            </a:pPr>
            <a:endParaRPr lang="en-US"/>
          </a:p>
        </c:txPr>
        <c:crossAx val="91459584"/>
        <c:crosses val="autoZero"/>
        <c:auto val="1"/>
        <c:lblAlgn val="ctr"/>
        <c:lblOffset val="100"/>
        <c:noMultiLvlLbl val="0"/>
      </c:catAx>
      <c:valAx>
        <c:axId val="91459584"/>
        <c:scaling>
          <c:orientation val="minMax"/>
        </c:scaling>
        <c:delete val="0"/>
        <c:axPos val="l"/>
        <c:majorGridlines/>
        <c:title>
          <c:tx>
            <c:rich>
              <a:bodyPr rot="-5400000" vert="horz"/>
              <a:lstStyle/>
              <a:p>
                <a:pPr>
                  <a:defRPr sz="1800"/>
                </a:pPr>
                <a:r>
                  <a:rPr lang="en-US" sz="1800"/>
                  <a:t>Average Number of Referrals</a:t>
                </a:r>
              </a:p>
            </c:rich>
          </c:tx>
          <c:layout/>
          <c:overlay val="0"/>
        </c:title>
        <c:numFmt formatCode="####.00" sourceLinked="1"/>
        <c:majorTickMark val="out"/>
        <c:minorTickMark val="none"/>
        <c:tickLblPos val="nextTo"/>
        <c:txPr>
          <a:bodyPr/>
          <a:lstStyle/>
          <a:p>
            <a:pPr>
              <a:defRPr sz="1800"/>
            </a:pPr>
            <a:endParaRPr lang="en-US"/>
          </a:p>
        </c:txPr>
        <c:crossAx val="91445120"/>
        <c:crosses val="autoZero"/>
        <c:crossBetween val="between"/>
      </c:valAx>
    </c:plotArea>
    <c:legend>
      <c:legendPos val="r"/>
      <c:layout/>
      <c:overlay val="0"/>
      <c:txPr>
        <a:bodyPr/>
        <a:lstStyle/>
        <a:p>
          <a:pPr>
            <a:defRPr sz="18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152B84-F1EA-4847-B57B-82E6DAC0638D}" type="datetimeFigureOut">
              <a:rPr lang="en-US" smtClean="0"/>
              <a:t>9/19/2011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A9EE61-10D1-430F-9C34-133A9CACB723}" type="slidenum">
              <a:rPr lang="en-US" smtClean="0"/>
              <a:t>‹#›</a:t>
            </a:fld>
            <a:endParaRPr lang="en-US"/>
          </a:p>
        </p:txBody>
      </p:sp>
    </p:spTree>
    <p:extLst>
      <p:ext uri="{BB962C8B-B14F-4D97-AF65-F5344CB8AC3E}">
        <p14:creationId xmlns:p14="http://schemas.microsoft.com/office/powerpoint/2010/main" val="174073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549AC-C785-4966-9583-BB5DD0AFE1B2}" type="datetimeFigureOut">
              <a:rPr lang="en-US" smtClean="0"/>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EADBB-072B-4FF8-A7BF-C1AC4E907B27}" type="slidenum">
              <a:rPr lang="en-US" smtClean="0"/>
              <a:t>‹#›</a:t>
            </a:fld>
            <a:endParaRPr lang="en-US"/>
          </a:p>
        </p:txBody>
      </p:sp>
    </p:spTree>
    <p:extLst>
      <p:ext uri="{BB962C8B-B14F-4D97-AF65-F5344CB8AC3E}">
        <p14:creationId xmlns:p14="http://schemas.microsoft.com/office/powerpoint/2010/main" val="3307787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Collaboration on behalf of children and families is one of Head Start’s highest priorities. Since 1990, the Administration on Children and Families (ACF) has awarded Head Start State collaboration grants to support the development of multi-agency and public/private partnerships at the State level. These partnerships were intended to: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Assist in building early childhood systems and access to comprehensive services and support for all low-income children; </a:t>
            </a:r>
          </a:p>
          <a:p>
            <a:endParaRPr lang="en-US" sz="800" dirty="0" smtClean="0"/>
          </a:p>
          <a:p>
            <a:r>
              <a:rPr lang="en-US" dirty="0" smtClean="0"/>
              <a:t>Encourage widespread collaboration between Head Start and other appropriate programs, services, and initiatives; and to augment Head Start's capacity to be a partner in State initiatives on behalf of children and their families; and </a:t>
            </a:r>
          </a:p>
          <a:p>
            <a:endParaRPr lang="en-US" sz="800" dirty="0" smtClean="0"/>
          </a:p>
          <a:p>
            <a:r>
              <a:rPr lang="en-US" dirty="0" smtClean="0"/>
              <a:t>Facilitate the involvement of Head Start in State policies, plans, processes, and decisions affecting the Head Start target population and other low-income families.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7CEADBB-072B-4FF8-A7BF-C1AC4E907B27}" type="slidenum">
              <a:rPr lang="en-US" smtClean="0"/>
              <a:t>2</a:t>
            </a:fld>
            <a:endParaRPr lang="en-US"/>
          </a:p>
        </p:txBody>
      </p:sp>
    </p:spTree>
    <p:extLst>
      <p:ext uri="{BB962C8B-B14F-4D97-AF65-F5344CB8AC3E}">
        <p14:creationId xmlns:p14="http://schemas.microsoft.com/office/powerpoint/2010/main" val="1840219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Alignment with K-12, Public Schools</a:t>
            </a:r>
          </a:p>
          <a:p>
            <a:r>
              <a:rPr lang="en-US" dirty="0" smtClean="0"/>
              <a:t>Goal for BA teachers - 2015</a:t>
            </a:r>
          </a:p>
          <a:p>
            <a:r>
              <a:rPr lang="en-US" dirty="0" smtClean="0"/>
              <a:t>Higher Education Partnerships</a:t>
            </a:r>
          </a:p>
          <a:p>
            <a:r>
              <a:rPr lang="en-US" dirty="0" smtClean="0"/>
              <a:t>QRIS</a:t>
            </a:r>
          </a:p>
          <a:p>
            <a:endParaRPr lang="en-US" dirty="0"/>
          </a:p>
        </p:txBody>
      </p:sp>
      <p:sp>
        <p:nvSpPr>
          <p:cNvPr id="4" name="Slide Number Placeholder 3"/>
          <p:cNvSpPr>
            <a:spLocks noGrp="1"/>
          </p:cNvSpPr>
          <p:nvPr>
            <p:ph type="sldNum" sz="quarter" idx="10"/>
          </p:nvPr>
        </p:nvSpPr>
        <p:spPr/>
        <p:txBody>
          <a:bodyPr/>
          <a:lstStyle/>
          <a:p>
            <a:fld id="{57CEADBB-072B-4FF8-A7BF-C1AC4E907B27}" type="slidenum">
              <a:rPr lang="en-US" smtClean="0"/>
              <a:t>4</a:t>
            </a:fld>
            <a:endParaRPr lang="en-US"/>
          </a:p>
        </p:txBody>
      </p:sp>
    </p:spTree>
    <p:extLst>
      <p:ext uri="{BB962C8B-B14F-4D97-AF65-F5344CB8AC3E}">
        <p14:creationId xmlns:p14="http://schemas.microsoft.com/office/powerpoint/2010/main" val="816888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E34BD9D-A712-4FEF-A053-D1C99C2D4977}" type="datetimeFigureOut">
              <a:rPr lang="en-US" smtClean="0"/>
              <a:t>9/19/2011</a:t>
            </a:fld>
            <a:endParaRPr lang="en-US"/>
          </a:p>
        </p:txBody>
      </p:sp>
      <p:sp>
        <p:nvSpPr>
          <p:cNvPr id="16" name="Slide Number Placeholder 15"/>
          <p:cNvSpPr>
            <a:spLocks noGrp="1"/>
          </p:cNvSpPr>
          <p:nvPr>
            <p:ph type="sldNum" sz="quarter" idx="11"/>
          </p:nvPr>
        </p:nvSpPr>
        <p:spPr/>
        <p:txBody>
          <a:bodyPr/>
          <a:lstStyle/>
          <a:p>
            <a:fld id="{A50A04AA-7710-4722-95F7-5636F49140D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34BD9D-A712-4FEF-A053-D1C99C2D4977}" type="datetimeFigureOut">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A04AA-7710-4722-95F7-5636F49140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34BD9D-A712-4FEF-A053-D1C99C2D4977}" type="datetimeFigureOut">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A04AA-7710-4722-95F7-5636F49140D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smtClean="0"/>
            </a:lvl1pPr>
          </a:lstStyle>
          <a:p>
            <a:pPr>
              <a:defRPr/>
            </a:pPr>
            <a:fld id="{E063C889-FD27-49BB-ACCF-B341159C9359}" type="datetime1">
              <a:rPr lang="en-US"/>
              <a:pPr>
                <a:defRPr/>
              </a:pPr>
              <a:t>9/19/2011</a:t>
            </a:fld>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smtClean="0"/>
            </a:lvl1pPr>
          </a:lstStyle>
          <a:p>
            <a:pPr>
              <a:defRPr/>
            </a:pPr>
            <a:fld id="{708442ED-869A-4B76-8E0D-9542FE883F9C}" type="slidenum">
              <a:rPr lang="en-US"/>
              <a:pPr>
                <a:defRPr/>
              </a:pPr>
              <a:t>‹#›</a:t>
            </a:fld>
            <a:endParaRPr lang="en-US"/>
          </a:p>
        </p:txBody>
      </p:sp>
    </p:spTree>
    <p:extLst>
      <p:ext uri="{BB962C8B-B14F-4D97-AF65-F5344CB8AC3E}">
        <p14:creationId xmlns:p14="http://schemas.microsoft.com/office/powerpoint/2010/main" val="63553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E34BD9D-A712-4FEF-A053-D1C99C2D4977}" type="datetimeFigureOut">
              <a:rPr lang="en-US" smtClean="0"/>
              <a:t>9/19/2011</a:t>
            </a:fld>
            <a:endParaRPr lang="en-US"/>
          </a:p>
        </p:txBody>
      </p:sp>
      <p:sp>
        <p:nvSpPr>
          <p:cNvPr id="15" name="Slide Number Placeholder 14"/>
          <p:cNvSpPr>
            <a:spLocks noGrp="1"/>
          </p:cNvSpPr>
          <p:nvPr>
            <p:ph type="sldNum" sz="quarter" idx="15"/>
          </p:nvPr>
        </p:nvSpPr>
        <p:spPr/>
        <p:txBody>
          <a:bodyPr/>
          <a:lstStyle>
            <a:lvl1pPr algn="ctr">
              <a:defRPr/>
            </a:lvl1pPr>
          </a:lstStyle>
          <a:p>
            <a:fld id="{A50A04AA-7710-4722-95F7-5636F49140D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34BD9D-A712-4FEF-A053-D1C99C2D4977}" type="datetimeFigureOut">
              <a:rPr lang="en-US" smtClean="0"/>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0A04AA-7710-4722-95F7-5636F49140D3}"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34BD9D-A712-4FEF-A053-D1C99C2D4977}" type="datetimeFigureOut">
              <a:rPr lang="en-US" smtClean="0"/>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0A04AA-7710-4722-95F7-5636F49140D3}"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50A04AA-7710-4722-95F7-5636F49140D3}"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E34BD9D-A712-4FEF-A053-D1C99C2D4977}" type="datetimeFigureOut">
              <a:rPr lang="en-US" smtClean="0"/>
              <a:t>9/19/2011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34BD9D-A712-4FEF-A053-D1C99C2D4977}" type="datetimeFigureOut">
              <a:rPr lang="en-US" smtClean="0"/>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0A04AA-7710-4722-95F7-5636F49140D3}"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4BD9D-A712-4FEF-A053-D1C99C2D4977}" type="datetimeFigureOut">
              <a:rPr lang="en-US" smtClean="0"/>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0A04AA-7710-4722-95F7-5636F49140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E34BD9D-A712-4FEF-A053-D1C99C2D4977}" type="datetimeFigureOut">
              <a:rPr lang="en-US" smtClean="0"/>
              <a:t>9/19/2011</a:t>
            </a:fld>
            <a:endParaRPr lang="en-US"/>
          </a:p>
        </p:txBody>
      </p:sp>
      <p:sp>
        <p:nvSpPr>
          <p:cNvPr id="9" name="Slide Number Placeholder 8"/>
          <p:cNvSpPr>
            <a:spLocks noGrp="1"/>
          </p:cNvSpPr>
          <p:nvPr>
            <p:ph type="sldNum" sz="quarter" idx="15"/>
          </p:nvPr>
        </p:nvSpPr>
        <p:spPr/>
        <p:txBody>
          <a:bodyPr/>
          <a:lstStyle/>
          <a:p>
            <a:fld id="{A50A04AA-7710-4722-95F7-5636F49140D3}"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E34BD9D-A712-4FEF-A053-D1C99C2D4977}" type="datetimeFigureOut">
              <a:rPr lang="en-US" smtClean="0"/>
              <a:t>9/19/2011</a:t>
            </a:fld>
            <a:endParaRPr lang="en-US"/>
          </a:p>
        </p:txBody>
      </p:sp>
      <p:sp>
        <p:nvSpPr>
          <p:cNvPr id="9" name="Slide Number Placeholder 8"/>
          <p:cNvSpPr>
            <a:spLocks noGrp="1"/>
          </p:cNvSpPr>
          <p:nvPr>
            <p:ph type="sldNum" sz="quarter" idx="11"/>
          </p:nvPr>
        </p:nvSpPr>
        <p:spPr/>
        <p:txBody>
          <a:bodyPr/>
          <a:lstStyle/>
          <a:p>
            <a:fld id="{A50A04AA-7710-4722-95F7-5636F49140D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E34BD9D-A712-4FEF-A053-D1C99C2D4977}" type="datetimeFigureOut">
              <a:rPr lang="en-US" smtClean="0"/>
              <a:t>9/19/2011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50A04AA-7710-4722-95F7-5636F49140D3}"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3886200"/>
            <a:ext cx="7696200" cy="1752600"/>
          </a:xfrm>
        </p:spPr>
        <p:txBody>
          <a:bodyPr>
            <a:normAutofit fontScale="85000" lnSpcReduction="10000"/>
          </a:bodyPr>
          <a:lstStyle/>
          <a:p>
            <a:r>
              <a:rPr lang="en-US" dirty="0" smtClean="0"/>
              <a:t>Overview Presentation to the </a:t>
            </a:r>
          </a:p>
          <a:p>
            <a:r>
              <a:rPr lang="en-US" dirty="0" smtClean="0"/>
              <a:t>State Advisory Council/CT Early Childhood Education Cabinet</a:t>
            </a:r>
          </a:p>
          <a:p>
            <a:endParaRPr lang="en-US" dirty="0" smtClean="0"/>
          </a:p>
          <a:p>
            <a:r>
              <a:rPr lang="en-US" dirty="0" smtClean="0"/>
              <a:t>Grace Whitney, PhD, MPA, </a:t>
            </a:r>
            <a:r>
              <a:rPr lang="en-US" dirty="0"/>
              <a:t>IMH-E® (IV) </a:t>
            </a:r>
            <a:endParaRPr lang="en-US" dirty="0" smtClean="0"/>
          </a:p>
          <a:p>
            <a:r>
              <a:rPr lang="en-US" dirty="0" smtClean="0"/>
              <a:t>Thursday, September 22, 2011</a:t>
            </a:r>
          </a:p>
        </p:txBody>
      </p:sp>
      <p:sp>
        <p:nvSpPr>
          <p:cNvPr id="2" name="Title 1"/>
          <p:cNvSpPr>
            <a:spLocks noGrp="1"/>
          </p:cNvSpPr>
          <p:nvPr>
            <p:ph type="ctrTitle"/>
          </p:nvPr>
        </p:nvSpPr>
        <p:spPr/>
        <p:txBody>
          <a:bodyPr>
            <a:normAutofit fontScale="90000"/>
          </a:bodyPr>
          <a:lstStyle/>
          <a:p>
            <a:r>
              <a:rPr lang="en-US" dirty="0" smtClean="0"/>
              <a:t>Connecticut’s </a:t>
            </a:r>
            <a:br>
              <a:rPr lang="en-US" dirty="0" smtClean="0"/>
            </a:br>
            <a:r>
              <a:rPr lang="en-US" dirty="0" smtClean="0"/>
              <a:t>Head Start State Collaboration Office</a:t>
            </a:r>
            <a:endParaRPr lang="en-US" dirty="0"/>
          </a:p>
        </p:txBody>
      </p:sp>
    </p:spTree>
    <p:extLst>
      <p:ext uri="{BB962C8B-B14F-4D97-AF65-F5344CB8AC3E}">
        <p14:creationId xmlns:p14="http://schemas.microsoft.com/office/powerpoint/2010/main" val="91128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92500" lnSpcReduction="10000"/>
          </a:bodyPr>
          <a:lstStyle/>
          <a:p>
            <a:endParaRPr lang="en-US" sz="2000" dirty="0" smtClean="0"/>
          </a:p>
          <a:p>
            <a:r>
              <a:rPr lang="en-US" sz="3500" dirty="0" smtClean="0"/>
              <a:t>Nutrition and Physical Activity</a:t>
            </a:r>
            <a:r>
              <a:rPr lang="en-US" dirty="0" smtClean="0"/>
              <a:t>**</a:t>
            </a:r>
          </a:p>
          <a:p>
            <a:pPr lvl="1"/>
            <a:r>
              <a:rPr lang="en-US" sz="3000" dirty="0" smtClean="0"/>
              <a:t>I Am Moving, I Am Learning</a:t>
            </a:r>
          </a:p>
          <a:p>
            <a:pPr lvl="1"/>
            <a:r>
              <a:rPr lang="en-US" sz="3000" dirty="0" smtClean="0"/>
              <a:t>Little Voices for Healthy Choices</a:t>
            </a:r>
          </a:p>
          <a:p>
            <a:endParaRPr lang="en-US" sz="2200" dirty="0" smtClean="0"/>
          </a:p>
          <a:p>
            <a:r>
              <a:rPr lang="en-US" sz="3500" dirty="0" smtClean="0"/>
              <a:t>Homelessness**</a:t>
            </a:r>
          </a:p>
          <a:p>
            <a:pPr lvl="1"/>
            <a:r>
              <a:rPr lang="en-US" sz="3000" dirty="0" smtClean="0"/>
              <a:t>Head Start-Family Shelter Partnership</a:t>
            </a:r>
          </a:p>
          <a:p>
            <a:endParaRPr lang="en-US" sz="2000" dirty="0" smtClean="0"/>
          </a:p>
          <a:p>
            <a:endParaRPr lang="en-US" dirty="0" smtClean="0"/>
          </a:p>
          <a:p>
            <a:pPr marL="0" indent="0">
              <a:buNone/>
            </a:pPr>
            <a:r>
              <a:rPr lang="en-US" dirty="0" smtClean="0"/>
              <a:t>**ARRA helped fund Head Start-Child Care and	Head Start-Housing Partnerships </a:t>
            </a:r>
          </a:p>
          <a:p>
            <a:pPr lvl="1"/>
            <a:endParaRPr lang="en-US" dirty="0"/>
          </a:p>
        </p:txBody>
      </p:sp>
      <p:sp>
        <p:nvSpPr>
          <p:cNvPr id="2" name="Title 1"/>
          <p:cNvSpPr>
            <a:spLocks noGrp="1"/>
          </p:cNvSpPr>
          <p:nvPr>
            <p:ph type="title"/>
          </p:nvPr>
        </p:nvSpPr>
        <p:spPr/>
        <p:txBody>
          <a:bodyPr/>
          <a:lstStyle/>
          <a:p>
            <a:r>
              <a:rPr lang="en-US" dirty="0" smtClean="0"/>
              <a:t>Focus of CT HSSCO</a:t>
            </a:r>
            <a:endParaRPr lang="en-US" dirty="0"/>
          </a:p>
        </p:txBody>
      </p:sp>
    </p:spTree>
    <p:extLst>
      <p:ext uri="{BB962C8B-B14F-4D97-AF65-F5344CB8AC3E}">
        <p14:creationId xmlns:p14="http://schemas.microsoft.com/office/powerpoint/2010/main" val="321199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normAutofit/>
          </a:bodyPr>
          <a:lstStyle/>
          <a:p>
            <a:endParaRPr lang="en-US" sz="900" dirty="0" smtClean="0"/>
          </a:p>
          <a:p>
            <a:r>
              <a:rPr lang="en-US" dirty="0" smtClean="0"/>
              <a:t>Infant Toddler Capacity Building</a:t>
            </a:r>
          </a:p>
          <a:p>
            <a:pPr marL="0" indent="0">
              <a:buNone/>
            </a:pPr>
            <a:endParaRPr lang="en-US" sz="1400" dirty="0" smtClean="0"/>
          </a:p>
          <a:p>
            <a:pPr lvl="1"/>
            <a:r>
              <a:rPr lang="en-US" dirty="0" smtClean="0"/>
              <a:t>Convene Early Head Start Providers </a:t>
            </a:r>
          </a:p>
          <a:p>
            <a:pPr lvl="1"/>
            <a:endParaRPr lang="en-US" sz="1400" dirty="0" smtClean="0"/>
          </a:p>
          <a:p>
            <a:pPr lvl="1"/>
            <a:r>
              <a:rPr lang="en-US" dirty="0" smtClean="0"/>
              <a:t>CT Association for Infant Mental Health</a:t>
            </a:r>
          </a:p>
          <a:p>
            <a:pPr lvl="1"/>
            <a:endParaRPr lang="en-US" sz="1400" dirty="0" smtClean="0"/>
          </a:p>
          <a:p>
            <a:pPr lvl="1"/>
            <a:r>
              <a:rPr lang="en-US" dirty="0" smtClean="0"/>
              <a:t>Infant Toddler Modules</a:t>
            </a:r>
          </a:p>
          <a:p>
            <a:pPr lvl="2"/>
            <a:r>
              <a:rPr lang="en-US" dirty="0" smtClean="0"/>
              <a:t>Interdisciplinary Consultation/Part C</a:t>
            </a:r>
          </a:p>
          <a:p>
            <a:pPr lvl="1"/>
            <a:endParaRPr lang="en-US" sz="1400" dirty="0" smtClean="0"/>
          </a:p>
          <a:p>
            <a:pPr lvl="1"/>
            <a:r>
              <a:rPr lang="en-US" dirty="0" smtClean="0"/>
              <a:t>Infant Toddler Consultant Competencies</a:t>
            </a:r>
          </a:p>
          <a:p>
            <a:pPr lvl="1"/>
            <a:endParaRPr lang="en-US" sz="1400" dirty="0" smtClean="0"/>
          </a:p>
          <a:p>
            <a:pPr lvl="1"/>
            <a:r>
              <a:rPr lang="en-US" dirty="0" smtClean="0"/>
              <a:t>Early Learning Guidelines, Mod 4, Rhode Island AIMH</a:t>
            </a:r>
          </a:p>
        </p:txBody>
      </p:sp>
      <p:sp>
        <p:nvSpPr>
          <p:cNvPr id="2" name="Title 1"/>
          <p:cNvSpPr>
            <a:spLocks noGrp="1"/>
          </p:cNvSpPr>
          <p:nvPr>
            <p:ph type="title"/>
          </p:nvPr>
        </p:nvSpPr>
        <p:spPr/>
        <p:txBody>
          <a:bodyPr/>
          <a:lstStyle/>
          <a:p>
            <a:r>
              <a:rPr lang="en-US" dirty="0" smtClean="0"/>
              <a:t>Focus of CT HSSCO</a:t>
            </a:r>
            <a:endParaRPr lang="en-US" dirty="0"/>
          </a:p>
        </p:txBody>
      </p:sp>
    </p:spTree>
    <p:extLst>
      <p:ext uri="{BB962C8B-B14F-4D97-AF65-F5344CB8AC3E}">
        <p14:creationId xmlns:p14="http://schemas.microsoft.com/office/powerpoint/2010/main" val="337577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endParaRPr lang="en-US" sz="1000" dirty="0" smtClean="0"/>
          </a:p>
          <a:p>
            <a:r>
              <a:rPr lang="en-US" dirty="0" smtClean="0"/>
              <a:t>DSS</a:t>
            </a:r>
          </a:p>
          <a:p>
            <a:endParaRPr lang="en-US" sz="2000" dirty="0" smtClean="0"/>
          </a:p>
          <a:p>
            <a:r>
              <a:rPr lang="en-US" dirty="0" smtClean="0"/>
              <a:t>DCF</a:t>
            </a:r>
          </a:p>
          <a:p>
            <a:endParaRPr lang="en-US" sz="2000" dirty="0" smtClean="0"/>
          </a:p>
          <a:p>
            <a:r>
              <a:rPr lang="en-US" dirty="0" smtClean="0"/>
              <a:t>Birth to Three</a:t>
            </a:r>
          </a:p>
          <a:p>
            <a:endParaRPr lang="en-US" sz="2000" dirty="0"/>
          </a:p>
          <a:p>
            <a:r>
              <a:rPr lang="en-US" dirty="0" smtClean="0"/>
              <a:t>DPH</a:t>
            </a:r>
          </a:p>
          <a:p>
            <a:endParaRPr lang="en-US" sz="2000" dirty="0" smtClean="0"/>
          </a:p>
          <a:p>
            <a:r>
              <a:rPr lang="en-US" dirty="0" smtClean="0"/>
              <a:t>CHDI, CT-AIMH, LEARN, CCADV, and others</a:t>
            </a:r>
          </a:p>
          <a:p>
            <a:endParaRPr lang="en-US" dirty="0" smtClean="0"/>
          </a:p>
          <a:p>
            <a:endParaRPr lang="en-US" dirty="0"/>
          </a:p>
        </p:txBody>
      </p:sp>
      <p:sp>
        <p:nvSpPr>
          <p:cNvPr id="2" name="Title 1"/>
          <p:cNvSpPr>
            <a:spLocks noGrp="1"/>
          </p:cNvSpPr>
          <p:nvPr>
            <p:ph type="title"/>
          </p:nvPr>
        </p:nvSpPr>
        <p:spPr/>
        <p:txBody>
          <a:bodyPr/>
          <a:lstStyle/>
          <a:p>
            <a:r>
              <a:rPr lang="en-US" dirty="0" smtClean="0"/>
              <a:t>Key State Partners</a:t>
            </a:r>
            <a:endParaRPr lang="en-US" dirty="0"/>
          </a:p>
        </p:txBody>
      </p:sp>
    </p:spTree>
    <p:extLst>
      <p:ext uri="{BB962C8B-B14F-4D97-AF65-F5344CB8AC3E}">
        <p14:creationId xmlns:p14="http://schemas.microsoft.com/office/powerpoint/2010/main" val="872916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Healthy Child Care New England</a:t>
            </a:r>
          </a:p>
          <a:p>
            <a:endParaRPr lang="en-US" dirty="0" smtClean="0"/>
          </a:p>
          <a:p>
            <a:r>
              <a:rPr lang="en-US" dirty="0" smtClean="0"/>
              <a:t>National Association for the Education of Homeless Children and Youth; National Center for Homeless Education</a:t>
            </a:r>
          </a:p>
          <a:p>
            <a:endParaRPr lang="en-US" dirty="0" smtClean="0"/>
          </a:p>
          <a:p>
            <a:r>
              <a:rPr lang="en-US" dirty="0" smtClean="0"/>
              <a:t>Zero to Three/NITCCI</a:t>
            </a:r>
          </a:p>
          <a:p>
            <a:endParaRPr lang="en-US" dirty="0" smtClean="0"/>
          </a:p>
        </p:txBody>
      </p:sp>
      <p:sp>
        <p:nvSpPr>
          <p:cNvPr id="2" name="Title 1"/>
          <p:cNvSpPr>
            <a:spLocks noGrp="1"/>
          </p:cNvSpPr>
          <p:nvPr>
            <p:ph type="title"/>
          </p:nvPr>
        </p:nvSpPr>
        <p:spPr/>
        <p:txBody>
          <a:bodyPr/>
          <a:lstStyle/>
          <a:p>
            <a:r>
              <a:rPr lang="en-US" dirty="0" smtClean="0"/>
              <a:t>Other Key Partners</a:t>
            </a:r>
            <a:endParaRPr lang="en-US" dirty="0"/>
          </a:p>
        </p:txBody>
      </p:sp>
    </p:spTree>
    <p:extLst>
      <p:ext uri="{BB962C8B-B14F-4D97-AF65-F5344CB8AC3E}">
        <p14:creationId xmlns:p14="http://schemas.microsoft.com/office/powerpoint/2010/main" val="1350646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pPr marL="800100" lvl="2" indent="0">
              <a:buNone/>
            </a:pPr>
            <a:r>
              <a:rPr lang="en-US" sz="3600" b="1" i="1" dirty="0" smtClean="0">
                <a:solidFill>
                  <a:schemeClr val="accent1"/>
                </a:solidFill>
                <a:latin typeface="Times New Roman" pitchFamily="18" charset="0"/>
                <a:cs typeface="Times New Roman" pitchFamily="18" charset="0"/>
              </a:rPr>
              <a:t>New </a:t>
            </a:r>
            <a:r>
              <a:rPr lang="en-US" sz="3600" b="1" i="1" dirty="0">
                <a:solidFill>
                  <a:schemeClr val="accent1"/>
                </a:solidFill>
                <a:latin typeface="Times New Roman" pitchFamily="18" charset="0"/>
                <a:cs typeface="Times New Roman" pitchFamily="18" charset="0"/>
              </a:rPr>
              <a:t>address and phone:</a:t>
            </a:r>
          </a:p>
          <a:p>
            <a:pPr marL="800100" lvl="2" indent="0">
              <a:buNone/>
            </a:pPr>
            <a:r>
              <a:rPr lang="en-US" sz="3200" dirty="0" smtClean="0"/>
              <a:t>CT Head Start State Collaboration Office</a:t>
            </a:r>
          </a:p>
          <a:p>
            <a:pPr marL="800100" lvl="2" indent="0">
              <a:buNone/>
            </a:pPr>
            <a:r>
              <a:rPr lang="en-US" sz="3200" dirty="0" smtClean="0"/>
              <a:t>CT </a:t>
            </a:r>
            <a:r>
              <a:rPr lang="en-US" sz="3200" dirty="0"/>
              <a:t>State Department of Education</a:t>
            </a:r>
          </a:p>
          <a:p>
            <a:pPr marL="800100" lvl="2" indent="0">
              <a:buNone/>
            </a:pPr>
            <a:r>
              <a:rPr lang="en-US" sz="3200" dirty="0"/>
              <a:t>165 Capitol Avenue</a:t>
            </a:r>
          </a:p>
          <a:p>
            <a:pPr marL="800100" lvl="2" indent="0">
              <a:buNone/>
            </a:pPr>
            <a:r>
              <a:rPr lang="en-US" sz="3200" dirty="0"/>
              <a:t>Hartford, CT 06106</a:t>
            </a:r>
          </a:p>
          <a:p>
            <a:pPr marL="800100" lvl="2" indent="0">
              <a:buNone/>
            </a:pPr>
            <a:r>
              <a:rPr lang="en-US" sz="3200" dirty="0"/>
              <a:t>860-713-6767</a:t>
            </a:r>
          </a:p>
        </p:txBody>
      </p:sp>
      <p:sp>
        <p:nvSpPr>
          <p:cNvPr id="2" name="Title 1"/>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273532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10000"/>
          </a:bodyPr>
          <a:lstStyle/>
          <a:p>
            <a:endParaRPr lang="en-US" sz="1200" dirty="0" smtClean="0"/>
          </a:p>
          <a:p>
            <a:r>
              <a:rPr lang="en-US" dirty="0" smtClean="0"/>
              <a:t>Assist </a:t>
            </a:r>
            <a:r>
              <a:rPr lang="en-US" dirty="0"/>
              <a:t>in building early childhood systems and access to comprehensive services and support for all low-income children; </a:t>
            </a:r>
            <a:endParaRPr lang="en-US" dirty="0" smtClean="0"/>
          </a:p>
          <a:p>
            <a:endParaRPr lang="en-US" sz="1200" dirty="0"/>
          </a:p>
          <a:p>
            <a:r>
              <a:rPr lang="en-US" dirty="0" smtClean="0"/>
              <a:t>Encourage </a:t>
            </a:r>
            <a:r>
              <a:rPr lang="en-US" dirty="0"/>
              <a:t>widespread collaboration between Head Start and other appropriate programs, services, and initiatives; and to augment Head Start's capacity to be a partner in State initiatives on behalf of children and their families; and </a:t>
            </a:r>
            <a:endParaRPr lang="en-US" dirty="0" smtClean="0"/>
          </a:p>
          <a:p>
            <a:endParaRPr lang="en-US" sz="1200" dirty="0"/>
          </a:p>
          <a:p>
            <a:r>
              <a:rPr lang="en-US" dirty="0" smtClean="0"/>
              <a:t>Facilitate </a:t>
            </a:r>
            <a:r>
              <a:rPr lang="en-US" dirty="0"/>
              <a:t>the involvement of Head Start in State policies, plans, processes, and decisions affecting the Head Start target population and other low-income families. </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HSSCOs established in 1990</a:t>
            </a:r>
            <a:endParaRPr lang="en-US" dirty="0"/>
          </a:p>
        </p:txBody>
      </p:sp>
    </p:spTree>
    <p:extLst>
      <p:ext uri="{BB962C8B-B14F-4D97-AF65-F5344CB8AC3E}">
        <p14:creationId xmlns:p14="http://schemas.microsoft.com/office/powerpoint/2010/main" val="304915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Font typeface="+mj-lt"/>
              <a:buAutoNum type="arabicPeriod"/>
            </a:pPr>
            <a:r>
              <a:rPr lang="en-US" dirty="0" smtClean="0"/>
              <a:t>Health </a:t>
            </a:r>
          </a:p>
          <a:p>
            <a:pPr marL="400050" lvl="1" indent="0">
              <a:buNone/>
            </a:pPr>
            <a:r>
              <a:rPr lang="en-US" dirty="0" smtClean="0"/>
              <a:t>(including physical health, mental health, oral health, nutrition and physical activity)  </a:t>
            </a:r>
          </a:p>
          <a:p>
            <a:pPr marL="514350" indent="-514350">
              <a:buFont typeface="+mj-lt"/>
              <a:buAutoNum type="arabicPeriod"/>
            </a:pPr>
            <a:r>
              <a:rPr lang="en-US" dirty="0" smtClean="0"/>
              <a:t>Education</a:t>
            </a:r>
          </a:p>
          <a:p>
            <a:pPr marL="514350" indent="-514350">
              <a:buFont typeface="+mj-lt"/>
              <a:buAutoNum type="arabicPeriod"/>
            </a:pPr>
            <a:r>
              <a:rPr lang="en-US" dirty="0" smtClean="0"/>
              <a:t>Child Care</a:t>
            </a:r>
          </a:p>
          <a:p>
            <a:pPr marL="514350" indent="-514350">
              <a:buFont typeface="+mj-lt"/>
              <a:buAutoNum type="arabicPeriod"/>
            </a:pPr>
            <a:r>
              <a:rPr lang="en-US" dirty="0" smtClean="0"/>
              <a:t>Welfare</a:t>
            </a:r>
          </a:p>
          <a:p>
            <a:pPr marL="514350" indent="-514350">
              <a:buFont typeface="+mj-lt"/>
              <a:buAutoNum type="arabicPeriod"/>
            </a:pPr>
            <a:r>
              <a:rPr lang="en-US" dirty="0" smtClean="0"/>
              <a:t>Child Welfare </a:t>
            </a:r>
          </a:p>
          <a:p>
            <a:pPr marL="514350" indent="-514350">
              <a:buFont typeface="+mj-lt"/>
              <a:buAutoNum type="arabicPeriod"/>
            </a:pPr>
            <a:r>
              <a:rPr lang="en-US" dirty="0" smtClean="0"/>
              <a:t>Community Services </a:t>
            </a:r>
          </a:p>
          <a:p>
            <a:pPr marL="514350" indent="-514350">
              <a:buFont typeface="+mj-lt"/>
              <a:buAutoNum type="arabicPeriod"/>
            </a:pPr>
            <a:r>
              <a:rPr lang="en-US" dirty="0" smtClean="0"/>
              <a:t>Family Literacy </a:t>
            </a:r>
          </a:p>
          <a:p>
            <a:pPr marL="514350" indent="-514350">
              <a:buFont typeface="+mj-lt"/>
              <a:buAutoNum type="arabicPeriod"/>
            </a:pPr>
            <a:r>
              <a:rPr lang="en-US" dirty="0" smtClean="0"/>
              <a:t>Services to Children with Disabilities </a:t>
            </a:r>
          </a:p>
          <a:p>
            <a:pPr marL="514350" indent="-514350">
              <a:buFont typeface="+mj-lt"/>
              <a:buAutoNum type="arabicPeriod"/>
            </a:pPr>
            <a:r>
              <a:rPr lang="en-US" dirty="0" smtClean="0"/>
              <a:t>Children </a:t>
            </a:r>
            <a:r>
              <a:rPr lang="en-US" dirty="0"/>
              <a:t>Experiencing Homelessness </a:t>
            </a:r>
          </a:p>
          <a:p>
            <a:endParaRPr lang="en-US" dirty="0"/>
          </a:p>
        </p:txBody>
      </p:sp>
      <p:sp>
        <p:nvSpPr>
          <p:cNvPr id="2" name="Title 1"/>
          <p:cNvSpPr>
            <a:spLocks noGrp="1"/>
          </p:cNvSpPr>
          <p:nvPr>
            <p:ph type="title"/>
          </p:nvPr>
        </p:nvSpPr>
        <p:spPr/>
        <p:txBody>
          <a:bodyPr/>
          <a:lstStyle/>
          <a:p>
            <a:r>
              <a:rPr lang="en-US" dirty="0" smtClean="0"/>
              <a:t>Head Start Act Priorities</a:t>
            </a:r>
            <a:endParaRPr lang="en-US" dirty="0"/>
          </a:p>
        </p:txBody>
      </p:sp>
    </p:spTree>
    <p:extLst>
      <p:ext uri="{BB962C8B-B14F-4D97-AF65-F5344CB8AC3E}">
        <p14:creationId xmlns:p14="http://schemas.microsoft.com/office/powerpoint/2010/main" val="38303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 School Transitions </a:t>
            </a:r>
          </a:p>
          <a:p>
            <a:endParaRPr lang="en-US" dirty="0" smtClean="0"/>
          </a:p>
          <a:p>
            <a:r>
              <a:rPr lang="en-US" dirty="0" smtClean="0"/>
              <a:t>Professional Development </a:t>
            </a:r>
          </a:p>
          <a:p>
            <a:endParaRPr lang="en-US" dirty="0" smtClean="0"/>
          </a:p>
          <a:p>
            <a:r>
              <a:rPr lang="en-US" dirty="0" smtClean="0"/>
              <a:t>Child Care and Early Childhood Systems</a:t>
            </a:r>
          </a:p>
          <a:p>
            <a:pPr marL="0" indent="0">
              <a:buNone/>
            </a:pPr>
            <a:r>
              <a:rPr lang="en-US" dirty="0" smtClean="0"/>
              <a:t> </a:t>
            </a:r>
          </a:p>
          <a:p>
            <a:r>
              <a:rPr lang="en-US" dirty="0" smtClean="0"/>
              <a:t>Military Families </a:t>
            </a:r>
          </a:p>
          <a:p>
            <a:endParaRPr lang="en-US" dirty="0"/>
          </a:p>
        </p:txBody>
      </p:sp>
      <p:sp>
        <p:nvSpPr>
          <p:cNvPr id="2" name="Title 1"/>
          <p:cNvSpPr>
            <a:spLocks noGrp="1"/>
          </p:cNvSpPr>
          <p:nvPr>
            <p:ph type="title"/>
          </p:nvPr>
        </p:nvSpPr>
        <p:spPr/>
        <p:txBody>
          <a:bodyPr>
            <a:normAutofit/>
          </a:bodyPr>
          <a:lstStyle/>
          <a:p>
            <a:r>
              <a:rPr lang="en-US" dirty="0" smtClean="0"/>
              <a:t>Office of Head Start Priorities</a:t>
            </a:r>
            <a:endParaRPr lang="en-US" dirty="0"/>
          </a:p>
        </p:txBody>
      </p:sp>
    </p:spTree>
    <p:extLst>
      <p:ext uri="{BB962C8B-B14F-4D97-AF65-F5344CB8AC3E}">
        <p14:creationId xmlns:p14="http://schemas.microsoft.com/office/powerpoint/2010/main" val="208579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800600"/>
          </a:xfrm>
        </p:spPr>
        <p:txBody>
          <a:bodyPr>
            <a:normAutofit/>
          </a:bodyPr>
          <a:lstStyle/>
          <a:p>
            <a:endParaRPr lang="en-US" sz="800" dirty="0" smtClean="0"/>
          </a:p>
          <a:p>
            <a:r>
              <a:rPr lang="en-US" dirty="0" smtClean="0"/>
              <a:t>State Head Start Association</a:t>
            </a:r>
          </a:p>
          <a:p>
            <a:endParaRPr lang="en-US" sz="1000" dirty="0" smtClean="0"/>
          </a:p>
          <a:p>
            <a:r>
              <a:rPr lang="en-US" dirty="0" smtClean="0"/>
              <a:t>State Training Center, UMass</a:t>
            </a:r>
          </a:p>
          <a:p>
            <a:endParaRPr lang="en-US" sz="1000" dirty="0" smtClean="0"/>
          </a:p>
          <a:p>
            <a:r>
              <a:rPr lang="en-US" dirty="0" smtClean="0"/>
              <a:t>Region I Office, Boston</a:t>
            </a:r>
          </a:p>
          <a:p>
            <a:endParaRPr lang="en-US" sz="1000" dirty="0" smtClean="0"/>
          </a:p>
          <a:p>
            <a:r>
              <a:rPr lang="en-US" dirty="0" smtClean="0"/>
              <a:t>Office of Head Start, Washington, DC</a:t>
            </a:r>
          </a:p>
          <a:p>
            <a:endParaRPr lang="en-US" sz="1000" dirty="0" smtClean="0"/>
          </a:p>
          <a:p>
            <a:r>
              <a:rPr lang="en-US" dirty="0" smtClean="0"/>
              <a:t>National Network of HSSCOs</a:t>
            </a:r>
          </a:p>
          <a:p>
            <a:endParaRPr lang="en-US" sz="1000" dirty="0" smtClean="0"/>
          </a:p>
          <a:p>
            <a:r>
              <a:rPr lang="en-US" dirty="0" smtClean="0"/>
              <a:t>National Training Centers/National TA Providers</a:t>
            </a:r>
          </a:p>
          <a:p>
            <a:endParaRPr lang="en-US" dirty="0"/>
          </a:p>
        </p:txBody>
      </p:sp>
      <p:sp>
        <p:nvSpPr>
          <p:cNvPr id="2" name="Title 1"/>
          <p:cNvSpPr>
            <a:spLocks noGrp="1"/>
          </p:cNvSpPr>
          <p:nvPr>
            <p:ph type="title"/>
          </p:nvPr>
        </p:nvSpPr>
        <p:spPr/>
        <p:txBody>
          <a:bodyPr/>
          <a:lstStyle/>
          <a:p>
            <a:r>
              <a:rPr lang="en-US" dirty="0" smtClean="0"/>
              <a:t>Head Start Partners </a:t>
            </a:r>
            <a:endParaRPr lang="en-US" dirty="0"/>
          </a:p>
        </p:txBody>
      </p:sp>
    </p:spTree>
    <p:extLst>
      <p:ext uri="{BB962C8B-B14F-4D97-AF65-F5344CB8AC3E}">
        <p14:creationId xmlns:p14="http://schemas.microsoft.com/office/powerpoint/2010/main" val="373735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a:normAutofit/>
          </a:bodyPr>
          <a:lstStyle/>
          <a:p>
            <a:r>
              <a:rPr lang="en-US" dirty="0" smtClean="0"/>
              <a:t>5-year grant cycle with annual renewal</a:t>
            </a:r>
          </a:p>
          <a:p>
            <a:pPr lvl="1"/>
            <a:r>
              <a:rPr lang="en-US" dirty="0" smtClean="0"/>
              <a:t>$125,000 with 20% match</a:t>
            </a:r>
          </a:p>
          <a:p>
            <a:endParaRPr lang="en-US" sz="1000" dirty="0" smtClean="0"/>
          </a:p>
          <a:p>
            <a:r>
              <a:rPr lang="en-US" dirty="0" smtClean="0"/>
              <a:t>5-year work plan addressing all priority areas</a:t>
            </a:r>
          </a:p>
          <a:p>
            <a:endParaRPr lang="en-US" sz="1000" dirty="0" smtClean="0"/>
          </a:p>
          <a:p>
            <a:r>
              <a:rPr lang="en-US" dirty="0" smtClean="0"/>
              <a:t>Annual Assessment of Partnership and Collaboration Needs (</a:t>
            </a:r>
            <a:r>
              <a:rPr lang="en-US" i="1" dirty="0" smtClean="0">
                <a:latin typeface="Times New Roman" pitchFamily="18" charset="0"/>
                <a:cs typeface="Times New Roman" pitchFamily="18" charset="0"/>
              </a:rPr>
              <a:t>Needs Assessment</a:t>
            </a:r>
            <a:r>
              <a:rPr lang="en-US" dirty="0" smtClean="0"/>
              <a:t>)</a:t>
            </a:r>
          </a:p>
          <a:p>
            <a:endParaRPr lang="en-US" sz="1000" dirty="0"/>
          </a:p>
          <a:p>
            <a:r>
              <a:rPr lang="en-US" dirty="0" smtClean="0"/>
              <a:t>Program Profile</a:t>
            </a:r>
          </a:p>
          <a:p>
            <a:endParaRPr lang="en-US" sz="1000" dirty="0" smtClean="0"/>
          </a:p>
          <a:p>
            <a:r>
              <a:rPr lang="en-US" dirty="0" smtClean="0"/>
              <a:t>5-year Evaluation</a:t>
            </a:r>
          </a:p>
          <a:p>
            <a:endParaRPr lang="en-US" dirty="0" smtClean="0"/>
          </a:p>
          <a:p>
            <a:endParaRPr lang="en-US" sz="1000"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HSSCO Grant Cycle</a:t>
            </a:r>
            <a:endParaRPr lang="en-US" dirty="0"/>
          </a:p>
        </p:txBody>
      </p:sp>
    </p:spTree>
    <p:extLst>
      <p:ext uri="{BB962C8B-B14F-4D97-AF65-F5344CB8AC3E}">
        <p14:creationId xmlns:p14="http://schemas.microsoft.com/office/powerpoint/2010/main" val="353424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r>
              <a:rPr lang="en-US" dirty="0" smtClean="0"/>
              <a:t>Health</a:t>
            </a:r>
          </a:p>
          <a:p>
            <a:pPr lvl="1"/>
            <a:r>
              <a:rPr lang="en-US" dirty="0" smtClean="0"/>
              <a:t>Multidisciplinary Consultation</a:t>
            </a:r>
          </a:p>
          <a:p>
            <a:pPr lvl="1"/>
            <a:r>
              <a:rPr lang="en-US" dirty="0" smtClean="0"/>
              <a:t>Medication Administration</a:t>
            </a:r>
          </a:p>
          <a:p>
            <a:pPr lvl="1"/>
            <a:endParaRPr lang="en-US" sz="2000" dirty="0" smtClean="0"/>
          </a:p>
          <a:p>
            <a:r>
              <a:rPr lang="en-US" dirty="0" smtClean="0"/>
              <a:t>Oral Health</a:t>
            </a:r>
          </a:p>
          <a:p>
            <a:pPr lvl="1"/>
            <a:r>
              <a:rPr lang="en-US" dirty="0" smtClean="0"/>
              <a:t>Dental Homes/Cavity Free Kids/800 Teaching Kits</a:t>
            </a:r>
          </a:p>
          <a:p>
            <a:pPr marL="457200" lvl="1" indent="0">
              <a:buNone/>
            </a:pPr>
            <a:r>
              <a:rPr lang="en-US" sz="2000" dirty="0" smtClean="0"/>
              <a:t> </a:t>
            </a:r>
          </a:p>
          <a:p>
            <a:r>
              <a:rPr lang="en-US" dirty="0" smtClean="0"/>
              <a:t>Child Welfare</a:t>
            </a:r>
          </a:p>
          <a:p>
            <a:pPr lvl="1"/>
            <a:r>
              <a:rPr lang="en-US" dirty="0" smtClean="0"/>
              <a:t>DCF-Head Start Partnership</a:t>
            </a:r>
          </a:p>
          <a:p>
            <a:pPr lvl="1"/>
            <a:r>
              <a:rPr lang="en-US" dirty="0" smtClean="0"/>
              <a:t>ECCP/Supportive Housing/Child FIRST</a:t>
            </a:r>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Focus of CT HSSCO</a:t>
            </a:r>
            <a:endParaRPr lang="en-US" dirty="0"/>
          </a:p>
        </p:txBody>
      </p:sp>
    </p:spTree>
    <p:extLst>
      <p:ext uri="{BB962C8B-B14F-4D97-AF65-F5344CB8AC3E}">
        <p14:creationId xmlns:p14="http://schemas.microsoft.com/office/powerpoint/2010/main" val="235540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2552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pPr algn="ctr"/>
            <a:r>
              <a:rPr lang="en-US" sz="4000" b="1" dirty="0" smtClean="0"/>
              <a:t>DCF-Head Start Partnership &amp; Collaboration Needs Assessment</a:t>
            </a:r>
          </a:p>
        </p:txBody>
      </p:sp>
      <p:graphicFrame>
        <p:nvGraphicFramePr>
          <p:cNvPr id="139293" name="Group 29"/>
          <p:cNvGraphicFramePr>
            <a:graphicFrameLocks noGrp="1"/>
          </p:cNvGraphicFramePr>
          <p:nvPr>
            <p:ph type="tbl" idx="1"/>
            <p:extLst>
              <p:ext uri="{D42A27DB-BD31-4B8C-83A1-F6EECF244321}">
                <p14:modId xmlns:p14="http://schemas.microsoft.com/office/powerpoint/2010/main" val="1976784216"/>
              </p:ext>
            </p:extLst>
          </p:nvPr>
        </p:nvGraphicFramePr>
        <p:xfrm>
          <a:off x="457200" y="1447801"/>
          <a:ext cx="8305800" cy="5257799"/>
        </p:xfrm>
        <a:graphic>
          <a:graphicData uri="http://schemas.openxmlformats.org/drawingml/2006/table">
            <a:tbl>
              <a:tblPr/>
              <a:tblGrid>
                <a:gridCol w="1646238"/>
                <a:gridCol w="1646237"/>
                <a:gridCol w="1644650"/>
                <a:gridCol w="1646238"/>
                <a:gridCol w="1722437"/>
              </a:tblGrid>
              <a:tr h="1142999">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No working Relationship</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(little/</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no contact)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Cooperation</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(exchange info/referrals)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Coordination</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(work together)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Collaboration</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(share resources/</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agreements)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6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2008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11%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chemeClr val="hlink"/>
                          </a:solidFill>
                          <a:effectLst/>
                          <a:latin typeface="Verdana" pitchFamily="34" charset="0"/>
                        </a:rPr>
                        <a:t>36%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chemeClr val="hlink"/>
                          </a:solidFill>
                          <a:effectLst/>
                          <a:latin typeface="Verdana" pitchFamily="34" charset="0"/>
                        </a:rPr>
                        <a:t>39%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6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2009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chemeClr val="hlink"/>
                          </a:solidFill>
                          <a:effectLst/>
                          <a:latin typeface="Verdana" pitchFamily="34"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chemeClr val="hlink"/>
                          </a:solidFill>
                          <a:effectLst/>
                          <a:latin typeface="Verdana" pitchFamily="34" charset="0"/>
                        </a:rPr>
                        <a:t>92%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716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2010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en-US" sz="2400" kern="1200" dirty="0" smtClean="0">
                          <a:solidFill>
                            <a:schemeClr val="tx1"/>
                          </a:solidFill>
                          <a:effectLst/>
                          <a:latin typeface="Verdana" pitchFamily="34" charset="0"/>
                          <a:ea typeface="Verdana" pitchFamily="34" charset="0"/>
                          <a:cs typeface="Verdana" pitchFamily="34" charset="0"/>
                        </a:rPr>
                        <a:t>6%</a:t>
                      </a:r>
                      <a:endParaRPr kumimoji="0" lang="en-US" sz="2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400" b="0" i="0" u="none" strike="noStrike" cap="none" normalizeH="0" baseline="0" dirty="0" smtClean="0">
                        <a:ln>
                          <a:noFill/>
                        </a:ln>
                        <a:solidFill>
                          <a:schemeClr val="hlink"/>
                        </a:solidFill>
                        <a:effectLst/>
                        <a:latin typeface="Verdana" pitchFamily="34" charset="0"/>
                      </a:endParaRP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smtClean="0">
                          <a:ln>
                            <a:noFill/>
                          </a:ln>
                          <a:solidFill>
                            <a:schemeClr val="hlink"/>
                          </a:solidFill>
                          <a:effectLst/>
                          <a:latin typeface="Verdana" pitchFamily="34" charset="0"/>
                        </a:rPr>
                        <a:t>94%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9870404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TotalTime>
  <Words>632</Words>
  <Application>Microsoft Office PowerPoint</Application>
  <PresentationFormat>On-screen Show (4:3)</PresentationFormat>
  <Paragraphs>180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Connecticut’s  Head Start State Collaboration Office</vt:lpstr>
      <vt:lpstr> HSSCOs established in 1990</vt:lpstr>
      <vt:lpstr>Head Start Act Priorities</vt:lpstr>
      <vt:lpstr>Office of Head Start Priorities</vt:lpstr>
      <vt:lpstr>Head Start Partners </vt:lpstr>
      <vt:lpstr>HSSCO Grant Cycle</vt:lpstr>
      <vt:lpstr>Focus of CT HSSCO</vt:lpstr>
      <vt:lpstr>PowerPoint Presentation</vt:lpstr>
      <vt:lpstr>DCF-Head Start Partnership &amp; Collaboration Needs Assessment</vt:lpstr>
      <vt:lpstr>Focus of CT HSSCO</vt:lpstr>
      <vt:lpstr>Focus of CT HSSCO</vt:lpstr>
      <vt:lpstr>Key State Partners</vt:lpstr>
      <vt:lpstr>Other Key Partners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W2K</dc:creator>
  <cp:lastModifiedBy>W2K</cp:lastModifiedBy>
  <cp:revision>13</cp:revision>
  <cp:lastPrinted>2011-09-19T19:18:26Z</cp:lastPrinted>
  <dcterms:created xsi:type="dcterms:W3CDTF">2011-09-19T17:07:05Z</dcterms:created>
  <dcterms:modified xsi:type="dcterms:W3CDTF">2011-09-19T19:20:14Z</dcterms:modified>
</cp:coreProperties>
</file>