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87" r:id="rId3"/>
    <p:sldId id="282" r:id="rId4"/>
    <p:sldId id="293" r:id="rId5"/>
    <p:sldId id="294" r:id="rId6"/>
    <p:sldId id="283" r:id="rId7"/>
    <p:sldId id="295" r:id="rId8"/>
    <p:sldId id="268" r:id="rId9"/>
    <p:sldId id="257" r:id="rId10"/>
    <p:sldId id="258" r:id="rId11"/>
    <p:sldId id="276" r:id="rId12"/>
    <p:sldId id="297" r:id="rId13"/>
    <p:sldId id="281" r:id="rId14"/>
    <p:sldId id="262" r:id="rId15"/>
    <p:sldId id="288" r:id="rId16"/>
    <p:sldId id="265" r:id="rId17"/>
    <p:sldId id="299" r:id="rId18"/>
    <p:sldId id="275" r:id="rId19"/>
    <p:sldId id="289" r:id="rId20"/>
    <p:sldId id="290" r:id="rId21"/>
    <p:sldId id="296" r:id="rId22"/>
    <p:sldId id="291" r:id="rId23"/>
    <p:sldId id="292" r:id="rId24"/>
    <p:sldId id="266" r:id="rId25"/>
    <p:sldId id="269" r:id="rId26"/>
    <p:sldId id="267" r:id="rId27"/>
    <p:sldId id="270" r:id="rId28"/>
    <p:sldId id="298" r:id="rId29"/>
    <p:sldId id="285" r:id="rId30"/>
    <p:sldId id="286"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FF99"/>
    <a:srgbClr val="FFCC00"/>
    <a:srgbClr val="CC6600"/>
    <a:srgbClr val="996633"/>
    <a:srgbClr val="993300"/>
    <a:srgbClr val="FFCC99"/>
    <a:srgbClr val="CC9900"/>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67" autoAdjust="0"/>
    <p:restoredTop sz="90929"/>
  </p:normalViewPr>
  <p:slideViewPr>
    <p:cSldViewPr snapToGrid="0">
      <p:cViewPr varScale="1">
        <p:scale>
          <a:sx n="63" d="100"/>
          <a:sy n="63" d="100"/>
        </p:scale>
        <p:origin x="-6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Series 1</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Sheet1!$B$2</c:f>
              <c:numCache>
                <c:formatCode>General</c:formatCode>
                <c:ptCount val="1"/>
                <c:pt idx="0">
                  <c:v>43781</c:v>
                </c:pt>
              </c:numCache>
            </c:numRef>
          </c:val>
        </c:ser>
        <c:ser>
          <c:idx val="1"/>
          <c:order val="1"/>
          <c:tx>
            <c:strRef>
              <c:f>Sheet1!$C$1</c:f>
              <c:strCache>
                <c:ptCount val="1"/>
                <c:pt idx="0">
                  <c:v>Series 2</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Sheet1!$C$2</c:f>
              <c:numCache>
                <c:formatCode>General</c:formatCode>
                <c:ptCount val="1"/>
                <c:pt idx="0">
                  <c:v>44455</c:v>
                </c:pt>
              </c:numCache>
            </c:numRef>
          </c:val>
        </c:ser>
        <c:ser>
          <c:idx val="2"/>
          <c:order val="2"/>
          <c:tx>
            <c:strRef>
              <c:f>Sheet1!$D$1</c:f>
              <c:strCache>
                <c:ptCount val="1"/>
                <c:pt idx="0">
                  <c:v>Series 3</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Sheet1!$D$2</c:f>
              <c:numCache>
                <c:formatCode>General</c:formatCode>
                <c:ptCount val="1"/>
                <c:pt idx="0">
                  <c:v>43048</c:v>
                </c:pt>
              </c:numCache>
            </c:numRef>
          </c:val>
        </c:ser>
        <c:ser>
          <c:idx val="3"/>
          <c:order val="3"/>
          <c:tx>
            <c:strRef>
              <c:f>Sheet1!$E$1</c:f>
              <c:strCache>
                <c:ptCount val="1"/>
                <c:pt idx="0">
                  <c:v>Series 4</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Sheet1!$E$2</c:f>
              <c:numCache>
                <c:formatCode>General</c:formatCode>
                <c:ptCount val="1"/>
                <c:pt idx="0">
                  <c:v>44741</c:v>
                </c:pt>
              </c:numCache>
            </c:numRef>
          </c:val>
        </c:ser>
        <c:ser>
          <c:idx val="4"/>
          <c:order val="4"/>
          <c:tx>
            <c:strRef>
              <c:f>Sheet1!$F$1</c:f>
              <c:strCache>
                <c:ptCount val="1"/>
                <c:pt idx="0">
                  <c:v>Series 5</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Sheet1!$F$2</c:f>
              <c:numCache>
                <c:formatCode>General</c:formatCode>
                <c:ptCount val="1"/>
                <c:pt idx="0">
                  <c:v>43299</c:v>
                </c:pt>
              </c:numCache>
            </c:numRef>
          </c:val>
        </c:ser>
        <c:ser>
          <c:idx val="5"/>
          <c:order val="5"/>
          <c:tx>
            <c:strRef>
              <c:f>Sheet1!$G$1</c:f>
              <c:strCache>
                <c:ptCount val="1"/>
                <c:pt idx="0">
                  <c:v>Series 6</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Sheet1!$G$2</c:f>
              <c:numCache>
                <c:formatCode>General</c:formatCode>
                <c:ptCount val="1"/>
                <c:pt idx="0">
                  <c:v>43075</c:v>
                </c:pt>
              </c:numCache>
            </c:numRef>
          </c:val>
        </c:ser>
        <c:ser>
          <c:idx val="6"/>
          <c:order val="6"/>
          <c:tx>
            <c:strRef>
              <c:f>Sheet1!$H$1</c:f>
              <c:strCache>
                <c:ptCount val="1"/>
                <c:pt idx="0">
                  <c:v>Series 7</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Sheet1!$H$2</c:f>
              <c:numCache>
                <c:formatCode>General</c:formatCode>
                <c:ptCount val="1"/>
                <c:pt idx="0">
                  <c:v>42000</c:v>
                </c:pt>
              </c:numCache>
            </c:numRef>
          </c:val>
        </c:ser>
        <c:ser>
          <c:idx val="7"/>
          <c:order val="7"/>
          <c:tx>
            <c:strRef>
              <c:f>Sheet1!$I$1</c:f>
              <c:strCache>
                <c:ptCount val="1"/>
                <c:pt idx="0">
                  <c:v>Series 8</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Sheet1!$I$2</c:f>
              <c:numCache>
                <c:formatCode>General</c:formatCode>
                <c:ptCount val="1"/>
                <c:pt idx="0">
                  <c:v>41966</c:v>
                </c:pt>
              </c:numCache>
            </c:numRef>
          </c:val>
        </c:ser>
        <c:ser>
          <c:idx val="8"/>
          <c:order val="8"/>
          <c:tx>
            <c:strRef>
              <c:f>Sheet1!$J$1</c:f>
              <c:strCache>
                <c:ptCount val="1"/>
                <c:pt idx="0">
                  <c:v>Series 9</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Sheet1!$J$2</c:f>
              <c:numCache>
                <c:formatCode>General</c:formatCode>
                <c:ptCount val="1"/>
                <c:pt idx="0">
                  <c:v>42798</c:v>
                </c:pt>
              </c:numCache>
            </c:numRef>
          </c:val>
        </c:ser>
        <c:ser>
          <c:idx val="9"/>
          <c:order val="9"/>
          <c:tx>
            <c:strRef>
              <c:f>Sheet1!$K$1</c:f>
              <c:strCache>
                <c:ptCount val="1"/>
                <c:pt idx="0">
                  <c:v>Series 10</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Sheet1!$K$2</c:f>
              <c:numCache>
                <c:formatCode>General</c:formatCode>
                <c:ptCount val="1"/>
                <c:pt idx="0">
                  <c:v>42005</c:v>
                </c:pt>
              </c:numCache>
            </c:numRef>
          </c:val>
        </c:ser>
        <c:ser>
          <c:idx val="10"/>
          <c:order val="10"/>
          <c:tx>
            <c:strRef>
              <c:f>Sheet1!$L$1</c:f>
              <c:strCache>
                <c:ptCount val="1"/>
                <c:pt idx="0">
                  <c:v>Series 11</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Sheet1!$L$2</c:f>
              <c:numCache>
                <c:formatCode>General</c:formatCode>
                <c:ptCount val="1"/>
                <c:pt idx="0">
                  <c:v>41722</c:v>
                </c:pt>
              </c:numCache>
            </c:numRef>
          </c:val>
        </c:ser>
        <c:ser>
          <c:idx val="11"/>
          <c:order val="11"/>
          <c:tx>
            <c:strRef>
              <c:f>Sheet1!$M$1</c:f>
              <c:strCache>
                <c:ptCount val="1"/>
                <c:pt idx="0">
                  <c:v>Series 12</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Sheet1!$M$2</c:f>
              <c:numCache>
                <c:formatCode>General</c:formatCode>
                <c:ptCount val="1"/>
                <c:pt idx="0">
                  <c:v>41489</c:v>
                </c:pt>
              </c:numCache>
            </c:numRef>
          </c:val>
        </c:ser>
        <c:ser>
          <c:idx val="12"/>
          <c:order val="12"/>
          <c:tx>
            <c:strRef>
              <c:f>Sheet1!$N$1</c:f>
              <c:strCache>
                <c:ptCount val="1"/>
                <c:pt idx="0">
                  <c:v>Series 13</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Sheet1!$N$2</c:f>
              <c:numCache>
                <c:formatCode>General</c:formatCode>
                <c:ptCount val="1"/>
                <c:pt idx="0">
                  <c:v>41597</c:v>
                </c:pt>
              </c:numCache>
            </c:numRef>
          </c:val>
        </c:ser>
        <c:ser>
          <c:idx val="13"/>
          <c:order val="13"/>
          <c:tx>
            <c:strRef>
              <c:f>Sheet1!$O$1</c:f>
              <c:strCache>
                <c:ptCount val="1"/>
                <c:pt idx="0">
                  <c:v>Series 14</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Sheet1!$O$2</c:f>
              <c:numCache>
                <c:formatCode>General</c:formatCode>
                <c:ptCount val="1"/>
                <c:pt idx="0">
                  <c:v>40308</c:v>
                </c:pt>
              </c:numCache>
            </c:numRef>
          </c:val>
        </c:ser>
        <c:ser>
          <c:idx val="14"/>
          <c:order val="14"/>
          <c:tx>
            <c:strRef>
              <c:f>Sheet1!$P$1</c:f>
              <c:strCache>
                <c:ptCount val="1"/>
                <c:pt idx="0">
                  <c:v>Series 15</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Sheet1!$P$2</c:f>
              <c:numCache>
                <c:formatCode>General</c:formatCode>
                <c:ptCount val="1"/>
                <c:pt idx="0">
                  <c:v>38617</c:v>
                </c:pt>
              </c:numCache>
            </c:numRef>
          </c:val>
        </c:ser>
        <c:ser>
          <c:idx val="15"/>
          <c:order val="15"/>
          <c:tx>
            <c:strRef>
              <c:f>Sheet1!$Q$1</c:f>
              <c:strCache>
                <c:ptCount val="1"/>
                <c:pt idx="0">
                  <c:v>Series 16</c:v>
                </c:pt>
              </c:strCache>
            </c:strRef>
          </c:tx>
          <c:spPr>
            <a:solidFill>
              <a:schemeClr val="bg2">
                <a:lumMod val="60000"/>
                <a:lumOff val="40000"/>
              </a:schemeClr>
            </a:solidFill>
            <a:ln>
              <a:solidFill>
                <a:schemeClr val="tx1">
                  <a:lumMod val="65000"/>
                </a:schemeClr>
              </a:solidFill>
            </a:ln>
          </c:spPr>
          <c:cat>
            <c:strRef>
              <c:f>Sheet1!$A$2</c:f>
              <c:strCache>
                <c:ptCount val="1"/>
                <c:pt idx="0">
                  <c:v>Births</c:v>
                </c:pt>
              </c:strCache>
            </c:strRef>
          </c:cat>
          <c:val>
            <c:numRef>
              <c:f>Sheet1!$Q$2</c:f>
              <c:numCache>
                <c:formatCode>General</c:formatCode>
                <c:ptCount val="1"/>
                <c:pt idx="0">
                  <c:v>37446</c:v>
                </c:pt>
              </c:numCache>
            </c:numRef>
          </c:val>
        </c:ser>
        <c:axId val="87572480"/>
        <c:axId val="87574784"/>
      </c:barChart>
      <c:catAx>
        <c:axId val="87572480"/>
        <c:scaling>
          <c:orientation val="minMax"/>
        </c:scaling>
        <c:axPos val="b"/>
        <c:tickLblPos val="nextTo"/>
        <c:crossAx val="87574784"/>
        <c:crosses val="autoZero"/>
        <c:auto val="1"/>
        <c:lblAlgn val="ctr"/>
        <c:lblOffset val="100"/>
      </c:catAx>
      <c:valAx>
        <c:axId val="87574784"/>
        <c:scaling>
          <c:orientation val="minMax"/>
        </c:scaling>
        <c:axPos val="l"/>
        <c:majorGridlines>
          <c:spPr>
            <a:ln>
              <a:solidFill>
                <a:schemeClr val="bg1">
                  <a:lumMod val="75000"/>
                </a:schemeClr>
              </a:solidFill>
            </a:ln>
          </c:spPr>
        </c:majorGridlines>
        <c:numFmt formatCode="General" sourceLinked="1"/>
        <c:tickLblPos val="nextTo"/>
        <c:crossAx val="87572480"/>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FY11 </a:t>
            </a:r>
            <a:r>
              <a:rPr lang="en-US" dirty="0" smtClean="0"/>
              <a:t>Expenditures:  $50M</a:t>
            </a:r>
            <a:endParaRPr lang="en-US" dirty="0"/>
          </a:p>
        </c:rich>
      </c:tx>
      <c:layout/>
    </c:title>
    <c:plotArea>
      <c:layout/>
      <c:pieChart>
        <c:varyColors val="1"/>
        <c:ser>
          <c:idx val="0"/>
          <c:order val="0"/>
          <c:tx>
            <c:strRef>
              <c:f>Sheet1!$B$1</c:f>
              <c:strCache>
                <c:ptCount val="1"/>
                <c:pt idx="0">
                  <c:v>FY11 Expenditures</c:v>
                </c:pt>
              </c:strCache>
            </c:strRef>
          </c:tx>
          <c:cat>
            <c:strRef>
              <c:f>Sheet1!$A$2:$A$5</c:f>
              <c:strCache>
                <c:ptCount val="4"/>
                <c:pt idx="0">
                  <c:v>State</c:v>
                </c:pt>
                <c:pt idx="1">
                  <c:v>Federal</c:v>
                </c:pt>
                <c:pt idx="2">
                  <c:v>Insurance</c:v>
                </c:pt>
                <c:pt idx="3">
                  <c:v>Fees</c:v>
                </c:pt>
              </c:strCache>
            </c:strRef>
          </c:cat>
          <c:val>
            <c:numRef>
              <c:f>Sheet1!$B$2:$B$5</c:f>
              <c:numCache>
                <c:formatCode>"$"#,##0</c:formatCode>
                <c:ptCount val="4"/>
                <c:pt idx="0">
                  <c:v>41193555</c:v>
                </c:pt>
                <c:pt idx="1">
                  <c:v>4017562</c:v>
                </c:pt>
                <c:pt idx="2">
                  <c:v>3986381</c:v>
                </c:pt>
                <c:pt idx="3">
                  <c:v>1090272</c:v>
                </c:pt>
              </c:numCache>
            </c:numRef>
          </c:val>
        </c:ser>
        <c:firstSliceAng val="0"/>
      </c:pieChart>
    </c:plotArea>
    <c:legend>
      <c:legendPos val="r"/>
      <c:layout>
        <c:manualLayout>
          <c:xMode val="edge"/>
          <c:yMode val="edge"/>
          <c:x val="0.75681889763779608"/>
          <c:y val="0.2609680118110238"/>
          <c:w val="0.2160977690288714"/>
          <c:h val="0.34390748031496104"/>
        </c:manualLayout>
      </c:layout>
    </c:legend>
    <c:plotVisOnly val="1"/>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63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63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63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27C39EF-E908-4064-B313-2530272771D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2057" name="Rectangle 9"/>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61CE9D9D-90BA-4259-9B29-09492CA7732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Line 2"/>
          <p:cNvSpPr>
            <a:spLocks noChangeShapeType="1"/>
          </p:cNvSpPr>
          <p:nvPr/>
        </p:nvSpPr>
        <p:spPr bwMode="auto">
          <a:xfrm>
            <a:off x="2895600" y="4303713"/>
            <a:ext cx="3276600" cy="0"/>
          </a:xfrm>
          <a:prstGeom prst="line">
            <a:avLst/>
          </a:prstGeom>
          <a:noFill/>
          <a:ln w="38100">
            <a:solidFill>
              <a:schemeClr val="hlink"/>
            </a:solidFill>
            <a:round/>
            <a:headEnd/>
            <a:tailEnd/>
          </a:ln>
          <a:effectLst/>
        </p:spPr>
        <p:txBody>
          <a:bodyPr wrap="none" anchor="ctr"/>
          <a:lstStyle/>
          <a:p>
            <a:endParaRPr lang="en-US"/>
          </a:p>
        </p:txBody>
      </p:sp>
      <p:sp>
        <p:nvSpPr>
          <p:cNvPr id="30723" name="Rectangle 3"/>
          <p:cNvSpPr>
            <a:spLocks noGrp="1" noChangeArrowheads="1"/>
          </p:cNvSpPr>
          <p:nvPr>
            <p:ph type="ctrTitle"/>
          </p:nvPr>
        </p:nvSpPr>
        <p:spPr>
          <a:xfrm>
            <a:off x="685800" y="2286000"/>
            <a:ext cx="7772400" cy="1752600"/>
          </a:xfrm>
        </p:spPr>
        <p:txBody>
          <a:bodyPr anchor="t"/>
          <a:lstStyle>
            <a:lvl1pPr algn="ctr">
              <a:lnSpc>
                <a:spcPct val="90000"/>
              </a:lnSpc>
              <a:defRPr/>
            </a:lvl1pPr>
          </a:lstStyle>
          <a:p>
            <a:r>
              <a:rPr lang="en-US"/>
              <a:t>Click to edit Master title style</a:t>
            </a:r>
          </a:p>
        </p:txBody>
      </p:sp>
      <p:sp>
        <p:nvSpPr>
          <p:cNvPr id="30724" name="Rectangle 4"/>
          <p:cNvSpPr>
            <a:spLocks noGrp="1" noChangeArrowheads="1"/>
          </p:cNvSpPr>
          <p:nvPr>
            <p:ph type="subTitle" idx="1"/>
          </p:nvPr>
        </p:nvSpPr>
        <p:spPr>
          <a:xfrm>
            <a:off x="1371600" y="4495800"/>
            <a:ext cx="6400800" cy="1524000"/>
          </a:xfrm>
        </p:spPr>
        <p:txBody>
          <a:bodyPr anchor="ctr"/>
          <a:lstStyle>
            <a:lvl1pPr marL="0" indent="0" algn="ctr">
              <a:lnSpc>
                <a:spcPct val="80000"/>
              </a:lnSpc>
              <a:buFont typeface="Wingdings" pitchFamily="2" charset="2"/>
              <a:buNone/>
              <a:defRPr sz="2400">
                <a:solidFill>
                  <a:schemeClr val="tx2"/>
                </a:solidFill>
              </a:defRPr>
            </a:lvl1pPr>
          </a:lstStyle>
          <a:p>
            <a:r>
              <a:rPr lang="en-US"/>
              <a:t>Click to edit Master subtitle style</a:t>
            </a:r>
          </a:p>
        </p:txBody>
      </p:sp>
      <p:sp>
        <p:nvSpPr>
          <p:cNvPr id="30725" name="Rectangle 5"/>
          <p:cNvSpPr>
            <a:spLocks noChangeArrowheads="1"/>
          </p:cNvSpPr>
          <p:nvPr/>
        </p:nvSpPr>
        <p:spPr bwMode="auto">
          <a:xfrm>
            <a:off x="0" y="1066800"/>
            <a:ext cx="8686800" cy="533400"/>
          </a:xfrm>
          <a:prstGeom prst="rect">
            <a:avLst/>
          </a:prstGeom>
          <a:noFill/>
          <a:ln w="57150">
            <a:solidFill>
              <a:schemeClr val="hlink"/>
            </a:solidFill>
            <a:miter lim="800000"/>
            <a:headEnd/>
            <a:tailEnd/>
          </a:ln>
          <a:effectLst/>
        </p:spPr>
        <p:txBody>
          <a:bodyPr wrap="none" anchor="ctr"/>
          <a:lstStyle/>
          <a:p>
            <a:pPr algn="ctr"/>
            <a:endParaRPr kumimoji="1" lang="en-US" sz="2400"/>
          </a:p>
        </p:txBody>
      </p:sp>
      <p:grpSp>
        <p:nvGrpSpPr>
          <p:cNvPr id="30726" name="Group 6"/>
          <p:cNvGrpSpPr>
            <a:grpSpLocks/>
          </p:cNvGrpSpPr>
          <p:nvPr/>
        </p:nvGrpSpPr>
        <p:grpSpPr bwMode="auto">
          <a:xfrm>
            <a:off x="533400" y="0"/>
            <a:ext cx="3276600" cy="2133600"/>
            <a:chOff x="336" y="0"/>
            <a:chExt cx="2064" cy="1344"/>
          </a:xfrm>
        </p:grpSpPr>
        <p:sp>
          <p:nvSpPr>
            <p:cNvPr id="30727"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2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29"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1"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endParaRPr lang="en-US"/>
            </a:p>
          </p:txBody>
        </p:sp>
        <p:sp>
          <p:nvSpPr>
            <p:cNvPr id="30732"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endParaRPr lang="en-US"/>
            </a:p>
          </p:txBody>
        </p:sp>
      </p:grpSp>
      <p:grpSp>
        <p:nvGrpSpPr>
          <p:cNvPr id="30733" name="Group 13"/>
          <p:cNvGrpSpPr>
            <a:grpSpLocks/>
          </p:cNvGrpSpPr>
          <p:nvPr/>
        </p:nvGrpSpPr>
        <p:grpSpPr bwMode="auto">
          <a:xfrm>
            <a:off x="533400" y="0"/>
            <a:ext cx="3276600" cy="2133600"/>
            <a:chOff x="2736" y="96"/>
            <a:chExt cx="2064" cy="1344"/>
          </a:xfrm>
        </p:grpSpPr>
        <p:sp>
          <p:nvSpPr>
            <p:cNvPr id="3073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3073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3073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3073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sp>
          <p:nvSpPr>
            <p:cNvPr id="3073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3073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30740" name="Rectangle 20"/>
          <p:cNvSpPr>
            <a:spLocks noChangeArrowheads="1"/>
          </p:cNvSpPr>
          <p:nvPr/>
        </p:nvSpPr>
        <p:spPr bwMode="auto">
          <a:xfrm>
            <a:off x="4114800" y="4191000"/>
            <a:ext cx="211138" cy="211138"/>
          </a:xfrm>
          <a:prstGeom prst="rect">
            <a:avLst/>
          </a:prstGeom>
          <a:solidFill>
            <a:schemeClr val="accent2"/>
          </a:solidFill>
          <a:ln w="28575">
            <a:solidFill>
              <a:schemeClr val="hlink"/>
            </a:solidFill>
            <a:miter lim="800000"/>
            <a:headEnd/>
            <a:tailEnd/>
          </a:ln>
          <a:effectLst/>
        </p:spPr>
        <p:txBody>
          <a:bodyPr wrap="none" anchor="ctr"/>
          <a:lstStyle/>
          <a:p>
            <a:pPr algn="ctr"/>
            <a:endParaRPr kumimoji="1" lang="en-US" sz="2400"/>
          </a:p>
        </p:txBody>
      </p:sp>
      <p:sp>
        <p:nvSpPr>
          <p:cNvPr id="30741" name="Rectangle 21"/>
          <p:cNvSpPr>
            <a:spLocks noChangeArrowheads="1"/>
          </p:cNvSpPr>
          <p:nvPr/>
        </p:nvSpPr>
        <p:spPr bwMode="auto">
          <a:xfrm>
            <a:off x="4419600" y="4191000"/>
            <a:ext cx="211138" cy="211138"/>
          </a:xfrm>
          <a:prstGeom prst="rect">
            <a:avLst/>
          </a:prstGeom>
          <a:solidFill>
            <a:schemeClr val="bg2"/>
          </a:solidFill>
          <a:ln w="28575">
            <a:solidFill>
              <a:schemeClr val="hlink"/>
            </a:solidFill>
            <a:miter lim="800000"/>
            <a:headEnd/>
            <a:tailEnd/>
          </a:ln>
          <a:effectLst/>
        </p:spPr>
        <p:txBody>
          <a:bodyPr wrap="none" anchor="ctr"/>
          <a:lstStyle/>
          <a:p>
            <a:pPr algn="ctr"/>
            <a:endParaRPr kumimoji="1" lang="en-US" sz="2400"/>
          </a:p>
        </p:txBody>
      </p:sp>
      <p:sp>
        <p:nvSpPr>
          <p:cNvPr id="30742" name="Rectangle 22"/>
          <p:cNvSpPr>
            <a:spLocks noChangeArrowheads="1"/>
          </p:cNvSpPr>
          <p:nvPr/>
        </p:nvSpPr>
        <p:spPr bwMode="auto">
          <a:xfrm>
            <a:off x="4724400" y="4191000"/>
            <a:ext cx="211138" cy="211138"/>
          </a:xfrm>
          <a:prstGeom prst="rect">
            <a:avLst/>
          </a:prstGeom>
          <a:solidFill>
            <a:schemeClr val="accent1"/>
          </a:solidFill>
          <a:ln w="28575">
            <a:solidFill>
              <a:schemeClr val="hlink"/>
            </a:solidFill>
            <a:miter lim="800000"/>
            <a:headEnd/>
            <a:tailEnd/>
          </a:ln>
          <a:effectLst/>
        </p:spPr>
        <p:txBody>
          <a:bodyPr wrap="none" anchor="ctr"/>
          <a:lstStyle/>
          <a:p>
            <a:pPr algn="ctr"/>
            <a:endParaRPr kumimoji="1" lang="en-US" sz="2400"/>
          </a:p>
        </p:txBody>
      </p:sp>
      <p:sp>
        <p:nvSpPr>
          <p:cNvPr id="30743" name="Rectangle 23"/>
          <p:cNvSpPr>
            <a:spLocks noGrp="1" noChangeArrowheads="1"/>
          </p:cNvSpPr>
          <p:nvPr>
            <p:ph type="dt" sz="half" idx="2"/>
          </p:nvPr>
        </p:nvSpPr>
        <p:spPr/>
        <p:txBody>
          <a:bodyPr/>
          <a:lstStyle>
            <a:lvl1pPr>
              <a:defRPr/>
            </a:lvl1pPr>
          </a:lstStyle>
          <a:p>
            <a:endParaRPr lang="en-US"/>
          </a:p>
        </p:txBody>
      </p:sp>
      <p:sp>
        <p:nvSpPr>
          <p:cNvPr id="30744" name="Rectangle 24"/>
          <p:cNvSpPr>
            <a:spLocks noGrp="1" noChangeArrowheads="1"/>
          </p:cNvSpPr>
          <p:nvPr>
            <p:ph type="ftr" sz="quarter" idx="3"/>
          </p:nvPr>
        </p:nvSpPr>
        <p:spPr/>
        <p:txBody>
          <a:bodyPr/>
          <a:lstStyle>
            <a:lvl1pPr>
              <a:defRPr/>
            </a:lvl1pPr>
          </a:lstStyle>
          <a:p>
            <a:endParaRPr lang="en-US"/>
          </a:p>
        </p:txBody>
      </p:sp>
      <p:sp>
        <p:nvSpPr>
          <p:cNvPr id="30745" name="Rectangle 25"/>
          <p:cNvSpPr>
            <a:spLocks noGrp="1" noChangeArrowheads="1"/>
          </p:cNvSpPr>
          <p:nvPr>
            <p:ph type="sldNum" sz="quarter" idx="4"/>
          </p:nvPr>
        </p:nvSpPr>
        <p:spPr/>
        <p:txBody>
          <a:bodyPr/>
          <a:lstStyle>
            <a:lvl1pPr>
              <a:defRPr sz="3200"/>
            </a:lvl1pPr>
          </a:lstStyle>
          <a:p>
            <a:fld id="{B8C28CCC-FEDC-41E4-BE2C-1F53824240D7}"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30733"/>
                                        </p:tgtEl>
                                        <p:attrNameLst>
                                          <p:attrName>style.visibility</p:attrName>
                                        </p:attrNameLst>
                                      </p:cBhvr>
                                      <p:to>
                                        <p:strVal val="visible"/>
                                      </p:to>
                                    </p:set>
                                    <p:animEffect transition="in" filter="wipe(right)">
                                      <p:cBhvr>
                                        <p:cTn id="7" dur="500"/>
                                        <p:tgtEl>
                                          <p:spTgt spid="30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B43591A-FBCA-4BD5-BC76-A722FF07570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1219200"/>
            <a:ext cx="17716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219200"/>
            <a:ext cx="51625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7C740FB-4AA2-498B-AC98-FBDB5F353F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C2D9C3-3783-49D3-A6D2-B4CABAD3373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9B7D70-128A-425C-BD35-EFA13AD47F7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2819400"/>
            <a:ext cx="34671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926BAC4-CAE7-4A28-AA4C-621327A8339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FEC0EC4-9AFE-4DBD-A203-9191287389F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AB644F3-7A62-4AAF-9F04-ABE0AB7D9B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94BA1C5-6649-46FC-B710-0876EA98B4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D578A6-F5D8-4007-A78F-624EC7D5A2F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B754CA-6E92-46CD-83B1-1C02E046BDF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1295400" y="2819400"/>
            <a:ext cx="7086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699" name="Rectangle 3"/>
          <p:cNvSpPr>
            <a:spLocks noChangeArrowheads="1"/>
          </p:cNvSpPr>
          <p:nvPr/>
        </p:nvSpPr>
        <p:spPr bwMode="auto">
          <a:xfrm>
            <a:off x="0" y="2286000"/>
            <a:ext cx="533400" cy="5334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0" name="Rectangle 4"/>
          <p:cNvSpPr>
            <a:spLocks noChangeArrowheads="1"/>
          </p:cNvSpPr>
          <p:nvPr/>
        </p:nvSpPr>
        <p:spPr bwMode="auto">
          <a:xfrm>
            <a:off x="533400" y="2819400"/>
            <a:ext cx="533400" cy="5334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1" name="Rectangle 5"/>
          <p:cNvSpPr>
            <a:spLocks noChangeArrowheads="1"/>
          </p:cNvSpPr>
          <p:nvPr/>
        </p:nvSpPr>
        <p:spPr bwMode="auto">
          <a:xfrm>
            <a:off x="1981200" y="533400"/>
            <a:ext cx="381000" cy="3810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2" name="Rectangle 6"/>
          <p:cNvSpPr>
            <a:spLocks noChangeArrowheads="1"/>
          </p:cNvSpPr>
          <p:nvPr/>
        </p:nvSpPr>
        <p:spPr bwMode="auto">
          <a:xfrm>
            <a:off x="762000" y="1066800"/>
            <a:ext cx="381000" cy="3810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3" name="Rectangle 7"/>
          <p:cNvSpPr>
            <a:spLocks noChangeArrowheads="1"/>
          </p:cNvSpPr>
          <p:nvPr/>
        </p:nvSpPr>
        <p:spPr bwMode="auto">
          <a:xfrm>
            <a:off x="1143000" y="685800"/>
            <a:ext cx="381000" cy="3810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4" name="Rectangle 8"/>
          <p:cNvSpPr>
            <a:spLocks noChangeArrowheads="1"/>
          </p:cNvSpPr>
          <p:nvPr/>
        </p:nvSpPr>
        <p:spPr bwMode="auto">
          <a:xfrm>
            <a:off x="2362200" y="152400"/>
            <a:ext cx="381000" cy="3810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5" name="Rectangle 9"/>
          <p:cNvSpPr>
            <a:spLocks noChangeArrowheads="1"/>
          </p:cNvSpPr>
          <p:nvPr/>
        </p:nvSpPr>
        <p:spPr bwMode="auto">
          <a:xfrm>
            <a:off x="0" y="755650"/>
            <a:ext cx="5867400" cy="76200"/>
          </a:xfrm>
          <a:prstGeom prst="rect">
            <a:avLst/>
          </a:prstGeom>
          <a:noFill/>
          <a:ln w="57150">
            <a:solidFill>
              <a:schemeClr val="hlink"/>
            </a:solidFill>
            <a:miter lim="800000"/>
            <a:headEnd/>
            <a:tailEnd/>
          </a:ln>
          <a:effectLst/>
        </p:spPr>
        <p:txBody>
          <a:bodyPr wrap="none" anchor="ctr"/>
          <a:lstStyle/>
          <a:p>
            <a:pPr algn="ctr"/>
            <a:endParaRPr kumimoji="1" lang="en-US" sz="2400"/>
          </a:p>
        </p:txBody>
      </p:sp>
      <p:sp>
        <p:nvSpPr>
          <p:cNvPr id="29706" name="Rectangle 10"/>
          <p:cNvSpPr>
            <a:spLocks noChangeArrowheads="1"/>
          </p:cNvSpPr>
          <p:nvPr/>
        </p:nvSpPr>
        <p:spPr bwMode="auto">
          <a:xfrm>
            <a:off x="5715000" y="609600"/>
            <a:ext cx="304800" cy="304800"/>
          </a:xfrm>
          <a:prstGeom prst="rect">
            <a:avLst/>
          </a:prstGeom>
          <a:solidFill>
            <a:schemeClr val="accent2"/>
          </a:solidFill>
          <a:ln w="57150">
            <a:solidFill>
              <a:schemeClr val="hlink"/>
            </a:solidFill>
            <a:miter lim="800000"/>
            <a:headEnd/>
            <a:tailEnd/>
          </a:ln>
          <a:effectLst/>
        </p:spPr>
        <p:txBody>
          <a:bodyPr wrap="none" anchor="ctr"/>
          <a:lstStyle/>
          <a:p>
            <a:pPr algn="ctr"/>
            <a:endParaRPr kumimoji="1" lang="en-US" sz="2400"/>
          </a:p>
        </p:txBody>
      </p:sp>
      <p:sp>
        <p:nvSpPr>
          <p:cNvPr id="29707" name="Rectangle 11"/>
          <p:cNvSpPr>
            <a:spLocks noChangeArrowheads="1"/>
          </p:cNvSpPr>
          <p:nvPr/>
        </p:nvSpPr>
        <p:spPr bwMode="auto">
          <a:xfrm>
            <a:off x="5562600" y="457200"/>
            <a:ext cx="304800" cy="304800"/>
          </a:xfrm>
          <a:prstGeom prst="rect">
            <a:avLst/>
          </a:prstGeom>
          <a:solidFill>
            <a:schemeClr val="accent1"/>
          </a:solidFill>
          <a:ln w="57150">
            <a:solidFill>
              <a:schemeClr val="hlink"/>
            </a:solidFill>
            <a:miter lim="800000"/>
            <a:headEnd/>
            <a:tailEnd/>
          </a:ln>
          <a:effectLst/>
        </p:spPr>
        <p:txBody>
          <a:bodyPr wrap="none" anchor="ctr"/>
          <a:lstStyle/>
          <a:p>
            <a:pPr algn="ctr"/>
            <a:endParaRPr kumimoji="1" lang="en-US" sz="2400"/>
          </a:p>
        </p:txBody>
      </p:sp>
      <p:sp>
        <p:nvSpPr>
          <p:cNvPr id="29708" name="Rectangle 12"/>
          <p:cNvSpPr>
            <a:spLocks noChangeArrowheads="1"/>
          </p:cNvSpPr>
          <p:nvPr/>
        </p:nvSpPr>
        <p:spPr bwMode="auto">
          <a:xfrm>
            <a:off x="8458200" y="3962400"/>
            <a:ext cx="381000" cy="381000"/>
          </a:xfrm>
          <a:prstGeom prst="rect">
            <a:avLst/>
          </a:prstGeom>
          <a:solidFill>
            <a:schemeClr val="accent2"/>
          </a:solidFill>
          <a:ln w="57150">
            <a:solidFill>
              <a:schemeClr val="hlink"/>
            </a:solidFill>
            <a:miter lim="800000"/>
            <a:headEnd/>
            <a:tailEnd/>
          </a:ln>
          <a:effectLst/>
        </p:spPr>
        <p:txBody>
          <a:bodyPr wrap="none" anchor="ctr"/>
          <a:lstStyle/>
          <a:p>
            <a:pPr algn="ctr"/>
            <a:endParaRPr kumimoji="1" lang="en-US" sz="2400"/>
          </a:p>
        </p:txBody>
      </p:sp>
      <p:sp>
        <p:nvSpPr>
          <p:cNvPr id="29709" name="Rectangle 13"/>
          <p:cNvSpPr>
            <a:spLocks noChangeArrowheads="1"/>
          </p:cNvSpPr>
          <p:nvPr/>
        </p:nvSpPr>
        <p:spPr bwMode="auto">
          <a:xfrm>
            <a:off x="8686800" y="3657600"/>
            <a:ext cx="381000" cy="381000"/>
          </a:xfrm>
          <a:prstGeom prst="rect">
            <a:avLst/>
          </a:prstGeom>
          <a:solidFill>
            <a:schemeClr val="bg2"/>
          </a:solidFill>
          <a:ln w="57150">
            <a:solidFill>
              <a:schemeClr val="hlink"/>
            </a:solidFill>
            <a:miter lim="800000"/>
            <a:headEnd/>
            <a:tailEnd/>
          </a:ln>
          <a:effectLst/>
        </p:spPr>
        <p:txBody>
          <a:bodyPr wrap="none" anchor="ctr"/>
          <a:lstStyle/>
          <a:p>
            <a:pPr algn="ctr"/>
            <a:endParaRPr kumimoji="1" lang="en-US" sz="2400"/>
          </a:p>
        </p:txBody>
      </p:sp>
      <p:grpSp>
        <p:nvGrpSpPr>
          <p:cNvPr id="29710" name="Group 14"/>
          <p:cNvGrpSpPr>
            <a:grpSpLocks/>
          </p:cNvGrpSpPr>
          <p:nvPr/>
        </p:nvGrpSpPr>
        <p:grpSpPr bwMode="auto">
          <a:xfrm>
            <a:off x="0" y="2286000"/>
            <a:ext cx="1066800" cy="1066800"/>
            <a:chOff x="0" y="2496"/>
            <a:chExt cx="672" cy="672"/>
          </a:xfrm>
        </p:grpSpPr>
        <p:sp>
          <p:nvSpPr>
            <p:cNvPr id="29711"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endParaRPr lang="en-US"/>
            </a:p>
          </p:txBody>
        </p:sp>
        <p:sp>
          <p:nvSpPr>
            <p:cNvPr id="29712"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
        <p:nvSpPr>
          <p:cNvPr id="29713" name="Rectangle 17"/>
          <p:cNvSpPr>
            <a:spLocks noGrp="1" noChangeArrowheads="1"/>
          </p:cNvSpPr>
          <p:nvPr>
            <p:ph type="title"/>
          </p:nvPr>
        </p:nvSpPr>
        <p:spPr bwMode="auto">
          <a:xfrm>
            <a:off x="1295400" y="1219200"/>
            <a:ext cx="7086600" cy="1447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714" name="Rectangle 18"/>
          <p:cNvSpPr>
            <a:spLocks noGrp="1" noChangeArrowheads="1"/>
          </p:cNvSpPr>
          <p:nvPr>
            <p:ph type="dt" sz="half" idx="2"/>
          </p:nvPr>
        </p:nvSpPr>
        <p:spPr bwMode="auto">
          <a:xfrm>
            <a:off x="6553200" y="6507163"/>
            <a:ext cx="1828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sz="1200">
                <a:solidFill>
                  <a:schemeClr val="folHlink"/>
                </a:solidFill>
                <a:latin typeface="+mn-lt"/>
              </a:defRPr>
            </a:lvl1pPr>
          </a:lstStyle>
          <a:p>
            <a:endParaRPr lang="en-US"/>
          </a:p>
        </p:txBody>
      </p:sp>
      <p:sp>
        <p:nvSpPr>
          <p:cNvPr id="29715" name="Rectangle 19"/>
          <p:cNvSpPr>
            <a:spLocks noGrp="1" noChangeArrowheads="1"/>
          </p:cNvSpPr>
          <p:nvPr>
            <p:ph type="ftr" sz="quarter" idx="3"/>
          </p:nvPr>
        </p:nvSpPr>
        <p:spPr bwMode="auto">
          <a:xfrm>
            <a:off x="1295400" y="6507163"/>
            <a:ext cx="28956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sz="1200">
                <a:solidFill>
                  <a:schemeClr val="folHlink"/>
                </a:solidFill>
                <a:latin typeface="+mn-lt"/>
              </a:defRPr>
            </a:lvl1pPr>
          </a:lstStyle>
          <a:p>
            <a:endParaRPr lang="en-US"/>
          </a:p>
        </p:txBody>
      </p:sp>
      <p:sp>
        <p:nvSpPr>
          <p:cNvPr id="29716" name="Rectangle 20"/>
          <p:cNvSpPr>
            <a:spLocks noGrp="1" noChangeArrowheads="1"/>
          </p:cNvSpPr>
          <p:nvPr>
            <p:ph type="sldNum" sz="quarter" idx="4"/>
          </p:nvPr>
        </p:nvSpPr>
        <p:spPr bwMode="auto">
          <a:xfrm>
            <a:off x="5791200" y="6172200"/>
            <a:ext cx="762000" cy="609600"/>
          </a:xfrm>
          <a:prstGeom prst="rect">
            <a:avLst/>
          </a:prstGeom>
          <a:solidFill>
            <a:schemeClr val="accent1"/>
          </a:solidFill>
          <a:ln w="57150">
            <a:solidFill>
              <a:schemeClr val="hlink"/>
            </a:solidFill>
            <a:miter lim="800000"/>
            <a:headEnd/>
            <a:tailEnd/>
          </a:ln>
          <a:effectLst/>
        </p:spPr>
        <p:txBody>
          <a:bodyPr vert="horz" wrap="none" lIns="91440" tIns="45720" rIns="91440" bIns="45720" numCol="1" anchor="ctr" anchorCtr="0" compatLnSpc="1">
            <a:prstTxWarp prst="textNoShape">
              <a:avLst/>
            </a:prstTxWarp>
          </a:bodyPr>
          <a:lstStyle>
            <a:lvl1pPr algn="ctr">
              <a:defRPr b="1">
                <a:solidFill>
                  <a:schemeClr val="bg1"/>
                </a:solidFill>
                <a:latin typeface="+mn-lt"/>
              </a:defRPr>
            </a:lvl1pPr>
          </a:lstStyle>
          <a:p>
            <a:fld id="{CEA56AEE-E603-46BB-B64C-CABD55369019}" type="slidenum">
              <a:rPr lang="en-US"/>
              <a:pPr/>
              <a:t>‹#›</a:t>
            </a:fld>
            <a:endParaRPr lang="en-US"/>
          </a:p>
        </p:txBody>
      </p:sp>
      <p:grpSp>
        <p:nvGrpSpPr>
          <p:cNvPr id="29717" name="Group 21"/>
          <p:cNvGrpSpPr>
            <a:grpSpLocks/>
          </p:cNvGrpSpPr>
          <p:nvPr/>
        </p:nvGrpSpPr>
        <p:grpSpPr bwMode="auto">
          <a:xfrm>
            <a:off x="762000" y="152400"/>
            <a:ext cx="1981200" cy="1295400"/>
            <a:chOff x="3888" y="96"/>
            <a:chExt cx="1248" cy="816"/>
          </a:xfrm>
        </p:grpSpPr>
        <p:sp>
          <p:nvSpPr>
            <p:cNvPr id="29718"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29719"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endParaRPr lang="en-US"/>
            </a:p>
          </p:txBody>
        </p:sp>
        <p:sp>
          <p:nvSpPr>
            <p:cNvPr id="29720"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endParaRPr lang="en-US"/>
            </a:p>
          </p:txBody>
        </p:sp>
        <p:sp>
          <p:nvSpPr>
            <p:cNvPr id="29721"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endParaRPr lang="en-US"/>
            </a:p>
          </p:txBody>
        </p:sp>
      </p:gr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9717"/>
                                        </p:tgtEl>
                                        <p:attrNameLst>
                                          <p:attrName>style.visibility</p:attrName>
                                        </p:attrNameLst>
                                      </p:cBhvr>
                                      <p:to>
                                        <p:strVal val="visible"/>
                                      </p:to>
                                    </p:set>
                                    <p:animEffect transition="in" filter="wipe(up)">
                                      <p:cBhvr>
                                        <p:cTn id="7" dur="500"/>
                                        <p:tgtEl>
                                          <p:spTgt spid="297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9710"/>
                                        </p:tgtEl>
                                        <p:attrNameLst>
                                          <p:attrName>style.visibility</p:attrName>
                                        </p:attrNameLst>
                                      </p:cBhvr>
                                      <p:to>
                                        <p:strVal val="visible"/>
                                      </p:to>
                                    </p:set>
                                    <p:animEffect transition="in" filter="wipe(up)">
                                      <p:cBhvr>
                                        <p:cTn id="11" dur="500"/>
                                        <p:tgtEl>
                                          <p:spTgt spid="29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fontAlgn="base">
        <a:spcBef>
          <a:spcPct val="0"/>
        </a:spcBef>
        <a:spcAft>
          <a:spcPct val="0"/>
        </a:spcAft>
        <a:defRPr sz="4000">
          <a:solidFill>
            <a:schemeClr val="tx1"/>
          </a:solidFill>
          <a:latin typeface="+mj-lt"/>
          <a:ea typeface="+mj-ea"/>
          <a:cs typeface="+mj-cs"/>
        </a:defRPr>
      </a:lvl1pPr>
      <a:lvl2pPr algn="l" rtl="0" fontAlgn="base">
        <a:spcBef>
          <a:spcPct val="0"/>
        </a:spcBef>
        <a:spcAft>
          <a:spcPct val="0"/>
        </a:spcAft>
        <a:defRPr sz="4000">
          <a:solidFill>
            <a:schemeClr val="tx1"/>
          </a:solidFill>
          <a:latin typeface="Tahoma" pitchFamily="34" charset="0"/>
        </a:defRPr>
      </a:lvl2pPr>
      <a:lvl3pPr algn="l" rtl="0" fontAlgn="base">
        <a:spcBef>
          <a:spcPct val="0"/>
        </a:spcBef>
        <a:spcAft>
          <a:spcPct val="0"/>
        </a:spcAft>
        <a:defRPr sz="4000">
          <a:solidFill>
            <a:schemeClr val="tx1"/>
          </a:solidFill>
          <a:latin typeface="Tahoma" pitchFamily="34" charset="0"/>
        </a:defRPr>
      </a:lvl3pPr>
      <a:lvl4pPr algn="l" rtl="0" fontAlgn="base">
        <a:spcBef>
          <a:spcPct val="0"/>
        </a:spcBef>
        <a:spcAft>
          <a:spcPct val="0"/>
        </a:spcAft>
        <a:defRPr sz="4000">
          <a:solidFill>
            <a:schemeClr val="tx1"/>
          </a:solidFill>
          <a:latin typeface="Tahoma" pitchFamily="34" charset="0"/>
        </a:defRPr>
      </a:lvl4pPr>
      <a:lvl5pPr algn="l" rtl="0" fontAlgn="base">
        <a:spcBef>
          <a:spcPct val="0"/>
        </a:spcBef>
        <a:spcAft>
          <a:spcPct val="0"/>
        </a:spcAft>
        <a:defRPr sz="4000">
          <a:solidFill>
            <a:schemeClr val="tx1"/>
          </a:solidFill>
          <a:latin typeface="Tahoma" pitchFamily="34" charset="0"/>
        </a:defRPr>
      </a:lvl5pPr>
      <a:lvl6pPr marL="457200" algn="l" rtl="0" fontAlgn="base">
        <a:spcBef>
          <a:spcPct val="0"/>
        </a:spcBef>
        <a:spcAft>
          <a:spcPct val="0"/>
        </a:spcAft>
        <a:defRPr sz="4000">
          <a:solidFill>
            <a:schemeClr val="tx1"/>
          </a:solidFill>
          <a:latin typeface="Tahoma" pitchFamily="34" charset="0"/>
        </a:defRPr>
      </a:lvl6pPr>
      <a:lvl7pPr marL="914400" algn="l" rtl="0" fontAlgn="base">
        <a:spcBef>
          <a:spcPct val="0"/>
        </a:spcBef>
        <a:spcAft>
          <a:spcPct val="0"/>
        </a:spcAft>
        <a:defRPr sz="4000">
          <a:solidFill>
            <a:schemeClr val="tx1"/>
          </a:solidFill>
          <a:latin typeface="Tahoma" pitchFamily="34" charset="0"/>
        </a:defRPr>
      </a:lvl7pPr>
      <a:lvl8pPr marL="1371600" algn="l" rtl="0" fontAlgn="base">
        <a:spcBef>
          <a:spcPct val="0"/>
        </a:spcBef>
        <a:spcAft>
          <a:spcPct val="0"/>
        </a:spcAft>
        <a:defRPr sz="4000">
          <a:solidFill>
            <a:schemeClr val="tx1"/>
          </a:solidFill>
          <a:latin typeface="Tahoma" pitchFamily="34" charset="0"/>
        </a:defRPr>
      </a:lvl8pPr>
      <a:lvl9pPr marL="1828800" algn="l" rtl="0" fontAlgn="base">
        <a:spcBef>
          <a:spcPct val="0"/>
        </a:spcBef>
        <a:spcAft>
          <a:spcPct val="0"/>
        </a:spcAft>
        <a:defRPr sz="4000">
          <a:solidFill>
            <a:schemeClr val="tx1"/>
          </a:solidFill>
          <a:latin typeface="Tahoma" pitchFamily="34" charset="0"/>
        </a:defRPr>
      </a:lvl9pPr>
    </p:titleStyle>
    <p:bodyStyle>
      <a:lvl1pPr marL="342900" indent="-342900" algn="l" rtl="0" fontAlgn="base">
        <a:spcBef>
          <a:spcPct val="20000"/>
        </a:spcBef>
        <a:spcAft>
          <a:spcPct val="0"/>
        </a:spcAft>
        <a:buClr>
          <a:schemeClr val="accent2"/>
        </a:buClr>
        <a:buSzPct val="75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
          <a:schemeClr val="bg2"/>
        </a:buClr>
        <a:buSzPct val="75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
          <a:schemeClr val="tx2"/>
        </a:buClr>
        <a:buSzPct val="75000"/>
        <a:buFont typeface="Wingdings" pitchFamily="2" charset="2"/>
        <a:buChar char="n"/>
        <a:defRPr>
          <a:solidFill>
            <a:schemeClr val="tx1"/>
          </a:solidFill>
          <a:latin typeface="+mn-lt"/>
        </a:defRPr>
      </a:lvl4pPr>
      <a:lvl5pPr marL="20574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5pPr>
      <a:lvl6pPr marL="25146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6pPr>
      <a:lvl7pPr marL="29718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7pPr>
      <a:lvl8pPr marL="34290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8pPr>
      <a:lvl9pPr marL="38862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p:txBody>
          <a:bodyPr/>
          <a:lstStyle/>
          <a:p>
            <a:r>
              <a:rPr lang="en-US" b="1" dirty="0" smtClean="0"/>
              <a:t>IDEA Part C:</a:t>
            </a:r>
            <a:br>
              <a:rPr lang="en-US" b="1" dirty="0" smtClean="0"/>
            </a:br>
            <a:r>
              <a:rPr lang="en-US" b="1" dirty="0" smtClean="0"/>
              <a:t>The </a:t>
            </a:r>
            <a:r>
              <a:rPr lang="en-US" b="1" dirty="0"/>
              <a:t>Connecticut </a:t>
            </a:r>
            <a:br>
              <a:rPr lang="en-US" b="1" dirty="0"/>
            </a:br>
            <a:r>
              <a:rPr lang="en-US" b="1" dirty="0"/>
              <a:t>Birth to Three System</a:t>
            </a:r>
          </a:p>
        </p:txBody>
      </p:sp>
      <p:sp>
        <p:nvSpPr>
          <p:cNvPr id="4103" name="Rectangle 7"/>
          <p:cNvSpPr>
            <a:spLocks noGrp="1" noChangeArrowheads="1"/>
          </p:cNvSpPr>
          <p:nvPr>
            <p:ph type="subTitle" idx="1"/>
          </p:nvPr>
        </p:nvSpPr>
        <p:spPr>
          <a:xfrm>
            <a:off x="1371600" y="4876800"/>
            <a:ext cx="6400800" cy="1524000"/>
          </a:xfrm>
        </p:spPr>
        <p:txBody>
          <a:bodyPr/>
          <a:lstStyle/>
          <a:p>
            <a:endParaRPr lang="en-US" sz="2800" b="1" dirty="0">
              <a:solidFill>
                <a:srgbClr val="00FF99"/>
              </a:solidFill>
            </a:endParaRPr>
          </a:p>
          <a:p>
            <a:r>
              <a:rPr lang="en-US" sz="2800" b="1" dirty="0">
                <a:solidFill>
                  <a:srgbClr val="00FF99"/>
                </a:solidFill>
              </a:rPr>
              <a:t>Early Childhood </a:t>
            </a:r>
            <a:r>
              <a:rPr lang="en-US" sz="2800" b="1" dirty="0" smtClean="0">
                <a:solidFill>
                  <a:srgbClr val="00FF99"/>
                </a:solidFill>
              </a:rPr>
              <a:t>Education Cabinet</a:t>
            </a:r>
            <a:endParaRPr lang="en-US" sz="2800" b="1" dirty="0">
              <a:solidFill>
                <a:srgbClr val="00FF99"/>
              </a:solidFill>
            </a:endParaRPr>
          </a:p>
          <a:p>
            <a:r>
              <a:rPr lang="en-US" sz="2800" b="1" dirty="0" smtClean="0">
                <a:solidFill>
                  <a:srgbClr val="00FF99"/>
                </a:solidFill>
              </a:rPr>
              <a:t>October, 2011</a:t>
            </a:r>
            <a:endParaRPr lang="en-US" sz="2800" b="1" dirty="0">
              <a:solidFill>
                <a:srgbClr val="00FF99"/>
              </a:solidFill>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103"/>
                                        </p:tgtEl>
                                        <p:attrNameLst>
                                          <p:attrName>style.visibility</p:attrName>
                                        </p:attrNameLst>
                                      </p:cBhvr>
                                      <p:to>
                                        <p:strVal val="visible"/>
                                      </p:to>
                                    </p:set>
                                    <p:animEffect transition="in" filter="wipe(left)">
                                      <p:cBhvr>
                                        <p:cTn id="11"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utoUpdateAnimBg="0"/>
      <p:bldP spid="4103"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295400" y="990600"/>
            <a:ext cx="7086600" cy="1447800"/>
          </a:xfrm>
          <a:prstGeom prst="rect">
            <a:avLst/>
          </a:prstGeom>
          <a:noFill/>
          <a:ln w="9525">
            <a:noFill/>
            <a:miter lim="800000"/>
            <a:headEnd/>
            <a:tailEnd/>
          </a:ln>
          <a:effectLst/>
        </p:spPr>
        <p:txBody>
          <a:bodyPr anchor="ctr"/>
          <a:lstStyle/>
          <a:p>
            <a:r>
              <a:rPr lang="en-US" sz="4000" dirty="0">
                <a:latin typeface="Tahoma" pitchFamily="34" charset="0"/>
              </a:rPr>
              <a:t>The Connecticut </a:t>
            </a:r>
            <a:r>
              <a:rPr lang="en-US" sz="4000" dirty="0" smtClean="0">
                <a:latin typeface="Tahoma" pitchFamily="34" charset="0"/>
              </a:rPr>
              <a:t>birthrate </a:t>
            </a:r>
            <a:r>
              <a:rPr lang="en-US" sz="4000" dirty="0">
                <a:latin typeface="Tahoma" pitchFamily="34" charset="0"/>
              </a:rPr>
              <a:t>has decreased since 1995</a:t>
            </a:r>
          </a:p>
        </p:txBody>
      </p:sp>
      <p:sp>
        <p:nvSpPr>
          <p:cNvPr id="9" name="TextBox 8"/>
          <p:cNvSpPr txBox="1"/>
          <p:nvPr/>
        </p:nvSpPr>
        <p:spPr>
          <a:xfrm>
            <a:off x="2164080" y="6258580"/>
            <a:ext cx="6934200" cy="523220"/>
          </a:xfrm>
          <a:prstGeom prst="rect">
            <a:avLst/>
          </a:prstGeom>
          <a:solidFill>
            <a:schemeClr val="bg1">
              <a:lumMod val="75000"/>
            </a:schemeClr>
          </a:solidFill>
        </p:spPr>
        <p:txBody>
          <a:bodyPr wrap="square" rtlCol="0">
            <a:spAutoFit/>
          </a:bodyPr>
          <a:lstStyle/>
          <a:p>
            <a:pPr marL="228600" indent="-228600">
              <a:buAutoNum type="arabicPlain" startAt="1995"/>
            </a:pPr>
            <a:r>
              <a:rPr lang="en-US" sz="1400" b="1" dirty="0" smtClean="0"/>
              <a:t>        1997        1999       2001       2003        2005       2007      2009</a:t>
            </a:r>
          </a:p>
          <a:p>
            <a:pPr marL="228600" indent="-228600">
              <a:buAutoNum type="arabicPlain" startAt="1995"/>
            </a:pPr>
            <a:endParaRPr lang="en-US" sz="1400" b="1" dirty="0"/>
          </a:p>
        </p:txBody>
      </p:sp>
      <p:graphicFrame>
        <p:nvGraphicFramePr>
          <p:cNvPr id="6" name="Chart 5"/>
          <p:cNvGraphicFramePr/>
          <p:nvPr/>
        </p:nvGraphicFramePr>
        <p:xfrm>
          <a:off x="1051560" y="2387600"/>
          <a:ext cx="7620000" cy="4470400"/>
        </p:xfrm>
        <a:graphic>
          <a:graphicData uri="http://schemas.openxmlformats.org/drawingml/2006/chart">
            <c:chart xmlns:c="http://schemas.openxmlformats.org/drawingml/2006/chart" xmlns:r="http://schemas.openxmlformats.org/officeDocument/2006/relationships" r:id="rId2"/>
          </a:graphicData>
        </a:graphic>
      </p:graphicFrame>
      <p:sp>
        <p:nvSpPr>
          <p:cNvPr id="31747" name="Rectangle 3"/>
          <p:cNvSpPr>
            <a:spLocks noChangeArrowheads="1"/>
          </p:cNvSpPr>
          <p:nvPr/>
        </p:nvSpPr>
        <p:spPr bwMode="auto">
          <a:xfrm>
            <a:off x="6217920" y="2148840"/>
            <a:ext cx="3276600" cy="762000"/>
          </a:xfrm>
          <a:prstGeom prst="rect">
            <a:avLst/>
          </a:prstGeom>
          <a:noFill/>
          <a:ln w="9525">
            <a:noFill/>
            <a:miter lim="800000"/>
            <a:headEnd/>
            <a:tailEnd/>
          </a:ln>
          <a:effectLst/>
        </p:spPr>
        <p:txBody>
          <a:bodyPr/>
          <a:lstStyle/>
          <a:p>
            <a:pPr marL="342900" indent="-342900">
              <a:spcBef>
                <a:spcPct val="20000"/>
              </a:spcBef>
              <a:buClr>
                <a:schemeClr val="accent2"/>
              </a:buClr>
              <a:buSzPct val="75000"/>
            </a:pPr>
            <a:r>
              <a:rPr lang="en-US" sz="1400" dirty="0" smtClean="0">
                <a:latin typeface="Tahoma" pitchFamily="34" charset="0"/>
              </a:rPr>
              <a:t>      2010 </a:t>
            </a:r>
            <a:r>
              <a:rPr lang="en-US" sz="1400" dirty="0" smtClean="0">
                <a:latin typeface="Tahoma" pitchFamily="34" charset="0"/>
              </a:rPr>
              <a:t>– 37,446</a:t>
            </a:r>
            <a:endParaRPr lang="en-US" sz="1400" dirty="0">
              <a:latin typeface="Tahoma" pitchFamily="34" charset="0"/>
            </a:endParaRPr>
          </a:p>
          <a:p>
            <a:pPr marL="342900" indent="-342900">
              <a:spcBef>
                <a:spcPct val="20000"/>
              </a:spcBef>
              <a:buClr>
                <a:schemeClr val="accent2"/>
              </a:buClr>
              <a:buSzPct val="75000"/>
            </a:pPr>
            <a:r>
              <a:rPr lang="en-US" sz="1400" b="1" dirty="0">
                <a:latin typeface="Tahoma" pitchFamily="34" charset="0"/>
              </a:rPr>
              <a:t>      Provisional data from DPH</a:t>
            </a:r>
            <a:br>
              <a:rPr lang="en-US" sz="1400" b="1" dirty="0">
                <a:latin typeface="Tahoma" pitchFamily="34" charset="0"/>
              </a:rPr>
            </a:br>
            <a:endParaRPr lang="en-US" sz="1400" b="1" dirty="0">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95400" y="1112520"/>
            <a:ext cx="7086600" cy="1447800"/>
          </a:xfrm>
          <a:prstGeom prst="rect">
            <a:avLst/>
          </a:prstGeom>
          <a:noFill/>
          <a:ln w="9525">
            <a:noFill/>
            <a:miter lim="800000"/>
            <a:headEnd/>
            <a:tailEnd/>
          </a:ln>
          <a:effectLst/>
        </p:spPr>
        <p:txBody>
          <a:bodyPr anchor="ctr"/>
          <a:lstStyle/>
          <a:p>
            <a:r>
              <a:rPr lang="en-US" sz="4000" b="1" dirty="0">
                <a:latin typeface="+mj-lt"/>
              </a:rPr>
              <a:t>The majority of referrals are directly from families</a:t>
            </a:r>
          </a:p>
        </p:txBody>
      </p:sp>
      <p:graphicFrame>
        <p:nvGraphicFramePr>
          <p:cNvPr id="50179" name="Object 3"/>
          <p:cNvGraphicFramePr>
            <a:graphicFrameLocks noChangeAspect="1"/>
          </p:cNvGraphicFramePr>
          <p:nvPr/>
        </p:nvGraphicFramePr>
        <p:xfrm>
          <a:off x="1537653" y="2675351"/>
          <a:ext cx="6417627" cy="4182649"/>
        </p:xfrm>
        <a:graphic>
          <a:graphicData uri="http://schemas.openxmlformats.org/presentationml/2006/ole">
            <p:oleObj spid="_x0000_s50179" name="Chart" r:id="rId3" imgW="6086356" imgH="3972020" progId="MSGraph.Chart.8">
              <p:embed followColorScheme="full"/>
            </p:oleObj>
          </a:graphicData>
        </a:graphic>
      </p:graphicFrame>
      <p:sp>
        <p:nvSpPr>
          <p:cNvPr id="50180" name="Text Box 4"/>
          <p:cNvSpPr txBox="1">
            <a:spLocks noChangeArrowheads="1"/>
          </p:cNvSpPr>
          <p:nvPr/>
        </p:nvSpPr>
        <p:spPr bwMode="auto">
          <a:xfrm>
            <a:off x="5334000" y="5029200"/>
            <a:ext cx="2949575" cy="457200"/>
          </a:xfrm>
          <a:prstGeom prst="rect">
            <a:avLst/>
          </a:prstGeom>
          <a:noFill/>
          <a:ln w="9525">
            <a:noFill/>
            <a:miter lim="800000"/>
            <a:headEnd/>
            <a:tailEnd/>
          </a:ln>
          <a:effectLst/>
        </p:spPr>
        <p:txBody>
          <a:bodyPr>
            <a:spAutoFit/>
          </a:bodyPr>
          <a:lstStyle/>
          <a:p>
            <a:pPr>
              <a:spcBef>
                <a:spcPct val="50000"/>
              </a:spcBef>
            </a:pPr>
            <a:r>
              <a:rPr lang="en-US" sz="2400" b="1"/>
              <a:t>Families</a:t>
            </a:r>
          </a:p>
        </p:txBody>
      </p:sp>
      <p:sp>
        <p:nvSpPr>
          <p:cNvPr id="50181" name="Text Box 5"/>
          <p:cNvSpPr txBox="1">
            <a:spLocks noChangeArrowheads="1"/>
          </p:cNvSpPr>
          <p:nvPr/>
        </p:nvSpPr>
        <p:spPr bwMode="auto">
          <a:xfrm>
            <a:off x="1981200" y="4800600"/>
            <a:ext cx="2073275" cy="822325"/>
          </a:xfrm>
          <a:prstGeom prst="rect">
            <a:avLst/>
          </a:prstGeom>
          <a:noFill/>
          <a:ln w="9525">
            <a:noFill/>
            <a:miter lim="800000"/>
            <a:headEnd/>
            <a:tailEnd/>
          </a:ln>
          <a:effectLst/>
        </p:spPr>
        <p:txBody>
          <a:bodyPr>
            <a:spAutoFit/>
          </a:bodyPr>
          <a:lstStyle/>
          <a:p>
            <a:r>
              <a:rPr lang="en-US" sz="2400" b="1"/>
              <a:t>Health Care</a:t>
            </a:r>
          </a:p>
          <a:p>
            <a:r>
              <a:rPr lang="en-US" sz="2400" b="1"/>
              <a:t>Providers</a:t>
            </a:r>
          </a:p>
        </p:txBody>
      </p:sp>
      <p:sp>
        <p:nvSpPr>
          <p:cNvPr id="50182" name="Text Box 6"/>
          <p:cNvSpPr txBox="1">
            <a:spLocks noChangeArrowheads="1"/>
          </p:cNvSpPr>
          <p:nvPr/>
        </p:nvSpPr>
        <p:spPr bwMode="auto">
          <a:xfrm>
            <a:off x="2027238" y="3429000"/>
            <a:ext cx="2835275" cy="457200"/>
          </a:xfrm>
          <a:prstGeom prst="rect">
            <a:avLst/>
          </a:prstGeom>
          <a:noFill/>
          <a:ln w="9525">
            <a:noFill/>
            <a:miter lim="800000"/>
            <a:headEnd/>
            <a:tailEnd/>
          </a:ln>
          <a:effectLst/>
        </p:spPr>
        <p:txBody>
          <a:bodyPr>
            <a:spAutoFit/>
          </a:bodyPr>
          <a:lstStyle/>
          <a:p>
            <a:r>
              <a:rPr lang="en-US" sz="2400" b="1"/>
              <a:t>State Agencies</a:t>
            </a:r>
          </a:p>
        </p:txBody>
      </p:sp>
      <p:sp>
        <p:nvSpPr>
          <p:cNvPr id="50183" name="Text Box 7"/>
          <p:cNvSpPr txBox="1">
            <a:spLocks noChangeArrowheads="1"/>
          </p:cNvSpPr>
          <p:nvPr/>
        </p:nvSpPr>
        <p:spPr bwMode="auto">
          <a:xfrm>
            <a:off x="5927725" y="6211888"/>
            <a:ext cx="2835275" cy="457200"/>
          </a:xfrm>
          <a:prstGeom prst="rect">
            <a:avLst/>
          </a:prstGeom>
          <a:noFill/>
          <a:ln w="9525">
            <a:noFill/>
            <a:miter lim="800000"/>
            <a:headEnd/>
            <a:tailEnd/>
          </a:ln>
          <a:effectLst/>
        </p:spPr>
        <p:txBody>
          <a:bodyPr>
            <a:spAutoFit/>
          </a:bodyPr>
          <a:lstStyle/>
          <a:p>
            <a:endParaRPr lang="en-US" sz="24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95400" y="1112520"/>
            <a:ext cx="7086600" cy="1447800"/>
          </a:xfrm>
          <a:prstGeom prst="rect">
            <a:avLst/>
          </a:prstGeom>
          <a:noFill/>
          <a:ln w="9525">
            <a:noFill/>
            <a:miter lim="800000"/>
            <a:headEnd/>
            <a:tailEnd/>
          </a:ln>
          <a:effectLst/>
        </p:spPr>
        <p:txBody>
          <a:bodyPr anchor="ctr"/>
          <a:lstStyle/>
          <a:p>
            <a:r>
              <a:rPr lang="en-US" sz="4000" b="1" dirty="0" smtClean="0">
                <a:latin typeface="+mj-lt"/>
              </a:rPr>
              <a:t>More children are referred after age two</a:t>
            </a:r>
            <a:endParaRPr lang="en-US" sz="4000" b="1" dirty="0">
              <a:latin typeface="+mj-lt"/>
            </a:endParaRPr>
          </a:p>
        </p:txBody>
      </p:sp>
      <p:sp>
        <p:nvSpPr>
          <p:cNvPr id="50183" name="Text Box 7"/>
          <p:cNvSpPr txBox="1">
            <a:spLocks noChangeArrowheads="1"/>
          </p:cNvSpPr>
          <p:nvPr/>
        </p:nvSpPr>
        <p:spPr bwMode="auto">
          <a:xfrm>
            <a:off x="5927725" y="6211888"/>
            <a:ext cx="2835275" cy="457200"/>
          </a:xfrm>
          <a:prstGeom prst="rect">
            <a:avLst/>
          </a:prstGeom>
          <a:noFill/>
          <a:ln w="9525">
            <a:noFill/>
            <a:miter lim="800000"/>
            <a:headEnd/>
            <a:tailEnd/>
          </a:ln>
          <a:effectLst/>
        </p:spPr>
        <p:txBody>
          <a:bodyPr>
            <a:spAutoFit/>
          </a:bodyPr>
          <a:lstStyle/>
          <a:p>
            <a:endParaRPr lang="en-US" sz="2400"/>
          </a:p>
        </p:txBody>
      </p:sp>
      <p:sp>
        <p:nvSpPr>
          <p:cNvPr id="8" name="TextBox 7"/>
          <p:cNvSpPr txBox="1"/>
          <p:nvPr/>
        </p:nvSpPr>
        <p:spPr>
          <a:xfrm>
            <a:off x="1310640" y="2788920"/>
            <a:ext cx="6416040" cy="2246769"/>
          </a:xfrm>
          <a:prstGeom prst="rect">
            <a:avLst/>
          </a:prstGeom>
          <a:noFill/>
        </p:spPr>
        <p:txBody>
          <a:bodyPr wrap="square" rtlCol="0">
            <a:spAutoFit/>
          </a:bodyPr>
          <a:lstStyle/>
          <a:p>
            <a:r>
              <a:rPr lang="en-US" dirty="0" smtClean="0">
                <a:solidFill>
                  <a:schemeClr val="bg2">
                    <a:lumMod val="60000"/>
                    <a:lumOff val="40000"/>
                  </a:schemeClr>
                </a:solidFill>
              </a:rPr>
              <a:t>Age at Referral		   Percentage</a:t>
            </a:r>
          </a:p>
          <a:p>
            <a:endParaRPr lang="en-US" dirty="0" smtClean="0"/>
          </a:p>
          <a:p>
            <a:r>
              <a:rPr lang="en-US" dirty="0" smtClean="0"/>
              <a:t>Birth – 12 months		22%</a:t>
            </a:r>
          </a:p>
          <a:p>
            <a:r>
              <a:rPr lang="en-US" dirty="0" smtClean="0"/>
              <a:t>12 – 24 months			38%</a:t>
            </a:r>
          </a:p>
          <a:p>
            <a:r>
              <a:rPr lang="en-US" dirty="0" smtClean="0"/>
              <a:t>24-35 months			40%</a:t>
            </a:r>
            <a:endParaRPr lang="en-US" dirty="0"/>
          </a:p>
        </p:txBody>
      </p:sp>
      <p:sp>
        <p:nvSpPr>
          <p:cNvPr id="9" name="Rectangle 2"/>
          <p:cNvSpPr>
            <a:spLocks noChangeArrowheads="1"/>
          </p:cNvSpPr>
          <p:nvPr/>
        </p:nvSpPr>
        <p:spPr bwMode="auto">
          <a:xfrm>
            <a:off x="1158240" y="5181600"/>
            <a:ext cx="7086600" cy="1447800"/>
          </a:xfrm>
          <a:prstGeom prst="rect">
            <a:avLst/>
          </a:prstGeom>
          <a:noFill/>
          <a:ln w="9525">
            <a:noFill/>
            <a:miter lim="800000"/>
            <a:headEnd/>
            <a:tailEnd/>
          </a:ln>
          <a:effectLst/>
        </p:spPr>
        <p:txBody>
          <a:bodyPr anchor="ctr"/>
          <a:lstStyle/>
          <a:p>
            <a:r>
              <a:rPr lang="en-US" sz="4000" b="1" dirty="0" smtClean="0">
                <a:latin typeface="+mj-lt"/>
              </a:rPr>
              <a:t> </a:t>
            </a:r>
            <a:r>
              <a:rPr lang="en-US" sz="3600" dirty="0" smtClean="0">
                <a:latin typeface="+mj-lt"/>
              </a:rPr>
              <a:t>65% of all referrals are boys</a:t>
            </a:r>
            <a:endParaRPr lang="en-US" sz="36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026"/>
          <p:cNvSpPr>
            <a:spLocks noChangeArrowheads="1"/>
          </p:cNvSpPr>
          <p:nvPr/>
        </p:nvSpPr>
        <p:spPr bwMode="auto">
          <a:xfrm>
            <a:off x="1325880" y="3185160"/>
            <a:ext cx="7581900" cy="1447800"/>
          </a:xfrm>
          <a:prstGeom prst="rect">
            <a:avLst/>
          </a:prstGeom>
          <a:noFill/>
          <a:ln w="9525">
            <a:noFill/>
            <a:miter lim="800000"/>
            <a:headEnd/>
            <a:tailEnd/>
          </a:ln>
          <a:effectLst/>
        </p:spPr>
        <p:txBody>
          <a:bodyPr anchor="ctr"/>
          <a:lstStyle/>
          <a:p>
            <a:r>
              <a:rPr lang="en-US" b="1" dirty="0" smtClean="0">
                <a:latin typeface="Tahoma" pitchFamily="34" charset="0"/>
              </a:rPr>
              <a:t>IDEA Part C requires serving:  </a:t>
            </a:r>
            <a:r>
              <a:rPr lang="en-US" b="1" dirty="0">
                <a:latin typeface="Tahoma" pitchFamily="34" charset="0"/>
              </a:rPr>
              <a:t/>
            </a:r>
            <a:br>
              <a:rPr lang="en-US" b="1" dirty="0">
                <a:latin typeface="Tahoma" pitchFamily="34" charset="0"/>
              </a:rPr>
            </a:br>
            <a:r>
              <a:rPr lang="en-US" sz="1800" b="1" dirty="0">
                <a:latin typeface="Tahoma" pitchFamily="34" charset="0"/>
              </a:rPr>
              <a:t/>
            </a:r>
            <a:br>
              <a:rPr lang="en-US" sz="1800" b="1" dirty="0">
                <a:latin typeface="Tahoma" pitchFamily="34" charset="0"/>
              </a:rPr>
            </a:br>
            <a:r>
              <a:rPr lang="en-US" sz="2400" b="1" dirty="0">
                <a:latin typeface="Tahoma" pitchFamily="34" charset="0"/>
              </a:rPr>
              <a:t>1.  children with medical conditions </a:t>
            </a:r>
            <a:br>
              <a:rPr lang="en-US" sz="2400" b="1" dirty="0">
                <a:latin typeface="Tahoma" pitchFamily="34" charset="0"/>
              </a:rPr>
            </a:br>
            <a:r>
              <a:rPr lang="en-US" sz="2400" b="1" dirty="0">
                <a:latin typeface="Tahoma" pitchFamily="34" charset="0"/>
              </a:rPr>
              <a:t>     expected to lead  to a developmental </a:t>
            </a:r>
            <a:br>
              <a:rPr lang="en-US" sz="2400" b="1" dirty="0">
                <a:latin typeface="Tahoma" pitchFamily="34" charset="0"/>
              </a:rPr>
            </a:br>
            <a:r>
              <a:rPr lang="en-US" sz="2400" b="1" dirty="0">
                <a:latin typeface="Tahoma" pitchFamily="34" charset="0"/>
              </a:rPr>
              <a:t>     delay and </a:t>
            </a:r>
            <a:br>
              <a:rPr lang="en-US" sz="2400" b="1" dirty="0">
                <a:latin typeface="Tahoma" pitchFamily="34" charset="0"/>
              </a:rPr>
            </a:br>
            <a:r>
              <a:rPr lang="en-US" sz="1800" b="1" dirty="0">
                <a:latin typeface="Tahoma" pitchFamily="34" charset="0"/>
              </a:rPr>
              <a:t/>
            </a:r>
            <a:br>
              <a:rPr lang="en-US" sz="1800" b="1" dirty="0">
                <a:latin typeface="Tahoma" pitchFamily="34" charset="0"/>
              </a:rPr>
            </a:br>
            <a:r>
              <a:rPr lang="en-US" sz="2400" b="1" dirty="0">
                <a:latin typeface="Tahoma" pitchFamily="34" charset="0"/>
              </a:rPr>
              <a:t>2.  children who have a developmental </a:t>
            </a:r>
            <a:br>
              <a:rPr lang="en-US" sz="2400" b="1" dirty="0">
                <a:latin typeface="Tahoma" pitchFamily="34" charset="0"/>
              </a:rPr>
            </a:br>
            <a:r>
              <a:rPr lang="en-US" sz="2400" b="1" dirty="0">
                <a:latin typeface="Tahoma" pitchFamily="34" charset="0"/>
              </a:rPr>
              <a:t>     delay.  </a:t>
            </a:r>
            <a:br>
              <a:rPr lang="en-US" sz="2400" b="1" dirty="0">
                <a:latin typeface="Tahoma" pitchFamily="34" charset="0"/>
              </a:rPr>
            </a:br>
            <a:r>
              <a:rPr lang="en-US" sz="1200" b="1" dirty="0">
                <a:latin typeface="Tahoma" pitchFamily="34" charset="0"/>
              </a:rPr>
              <a:t/>
            </a:r>
            <a:br>
              <a:rPr lang="en-US" sz="1200" b="1" dirty="0">
                <a:latin typeface="Tahoma" pitchFamily="34" charset="0"/>
              </a:rPr>
            </a:br>
            <a:endParaRPr lang="en-US" sz="2400" b="1" dirty="0">
              <a:latin typeface="Tahoma" pitchFamily="34" charset="0"/>
            </a:endParaRPr>
          </a:p>
        </p:txBody>
      </p:sp>
      <p:sp>
        <p:nvSpPr>
          <p:cNvPr id="57347" name="Text Box 1027"/>
          <p:cNvSpPr txBox="1">
            <a:spLocks noChangeArrowheads="1"/>
          </p:cNvSpPr>
          <p:nvPr/>
        </p:nvSpPr>
        <p:spPr bwMode="auto">
          <a:xfrm>
            <a:off x="990600" y="5715000"/>
            <a:ext cx="7772400" cy="822325"/>
          </a:xfrm>
          <a:prstGeom prst="rect">
            <a:avLst/>
          </a:prstGeom>
          <a:noFill/>
          <a:ln w="9525">
            <a:noFill/>
            <a:miter lim="800000"/>
            <a:headEnd/>
            <a:tailEnd/>
          </a:ln>
          <a:effectLst/>
        </p:spPr>
        <p:txBody>
          <a:bodyPr>
            <a:spAutoFit/>
          </a:bodyPr>
          <a:lstStyle/>
          <a:p>
            <a:pPr>
              <a:spcBef>
                <a:spcPct val="50000"/>
              </a:spcBef>
            </a:pPr>
            <a:r>
              <a:rPr lang="en-US" sz="2400" b="1" dirty="0">
                <a:latin typeface="Tahoma" pitchFamily="34" charset="0"/>
              </a:rPr>
              <a:t>The definition of developmental delay and the choice of conditions is at the state’s discretion.</a:t>
            </a:r>
          </a:p>
        </p:txBody>
      </p:sp>
      <p:sp>
        <p:nvSpPr>
          <p:cNvPr id="6" name="Rectangle 2"/>
          <p:cNvSpPr>
            <a:spLocks noChangeArrowheads="1"/>
          </p:cNvSpPr>
          <p:nvPr/>
        </p:nvSpPr>
        <p:spPr bwMode="auto">
          <a:xfrm>
            <a:off x="1280160" y="853440"/>
            <a:ext cx="7741920" cy="1447800"/>
          </a:xfrm>
          <a:prstGeom prst="rect">
            <a:avLst/>
          </a:prstGeom>
          <a:noFill/>
          <a:ln w="9525">
            <a:noFill/>
            <a:miter lim="800000"/>
            <a:headEnd/>
            <a:tailEnd/>
          </a:ln>
          <a:effectLst/>
        </p:spPr>
        <p:txBody>
          <a:bodyPr anchor="ctr"/>
          <a:lstStyle/>
          <a:p>
            <a:r>
              <a:rPr lang="en-US" sz="4000" b="1" dirty="0">
                <a:latin typeface="Tahoma" pitchFamily="34" charset="0"/>
              </a:rPr>
              <a:t>Which children are eligible?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341120" y="762000"/>
            <a:ext cx="7589520" cy="1447800"/>
          </a:xfrm>
          <a:prstGeom prst="rect">
            <a:avLst/>
          </a:prstGeom>
          <a:noFill/>
          <a:ln w="9525">
            <a:noFill/>
            <a:miter lim="800000"/>
            <a:headEnd/>
            <a:tailEnd/>
          </a:ln>
          <a:effectLst/>
        </p:spPr>
        <p:txBody>
          <a:bodyPr anchor="ctr"/>
          <a:lstStyle/>
          <a:p>
            <a:r>
              <a:rPr lang="en-US" sz="4000" b="1" dirty="0">
                <a:latin typeface="Tahoma" pitchFamily="34" charset="0"/>
              </a:rPr>
              <a:t>Which children are eligible?</a:t>
            </a:r>
          </a:p>
        </p:txBody>
      </p:sp>
      <p:sp>
        <p:nvSpPr>
          <p:cNvPr id="35843" name="Rectangle 3"/>
          <p:cNvSpPr>
            <a:spLocks noChangeArrowheads="1"/>
          </p:cNvSpPr>
          <p:nvPr/>
        </p:nvSpPr>
        <p:spPr bwMode="auto">
          <a:xfrm>
            <a:off x="1447800" y="2042160"/>
            <a:ext cx="7391400" cy="609600"/>
          </a:xfrm>
          <a:prstGeom prst="rect">
            <a:avLst/>
          </a:prstGeom>
          <a:noFill/>
          <a:ln w="9525">
            <a:noFill/>
            <a:miter lim="800000"/>
            <a:headEnd/>
            <a:tailEnd/>
          </a:ln>
          <a:effectLst/>
        </p:spPr>
        <p:txBody>
          <a:bodyPr/>
          <a:lstStyle/>
          <a:p>
            <a:pPr marL="66675" indent="7938">
              <a:spcBef>
                <a:spcPct val="20000"/>
              </a:spcBef>
              <a:buClr>
                <a:schemeClr val="accent2"/>
              </a:buClr>
              <a:buSzPct val="75000"/>
            </a:pPr>
            <a:r>
              <a:rPr lang="en-US" dirty="0" smtClean="0">
                <a:latin typeface="Tahoma" pitchFamily="34" charset="0"/>
              </a:rPr>
              <a:t>The IDEA also says that:</a:t>
            </a:r>
          </a:p>
          <a:p>
            <a:pPr marL="342900" indent="-342900">
              <a:spcBef>
                <a:spcPct val="20000"/>
              </a:spcBef>
              <a:buClr>
                <a:schemeClr val="accent2"/>
              </a:buClr>
              <a:buSzPct val="75000"/>
              <a:buFont typeface="Wingdings" pitchFamily="2" charset="2"/>
              <a:buChar char="n"/>
            </a:pPr>
            <a:endParaRPr lang="en-US" dirty="0" smtClean="0">
              <a:latin typeface="Tahoma" pitchFamily="34" charset="0"/>
            </a:endParaRPr>
          </a:p>
          <a:p>
            <a:pPr marL="66675" indent="7938">
              <a:spcBef>
                <a:spcPct val="20000"/>
              </a:spcBef>
              <a:buClr>
                <a:schemeClr val="accent2"/>
              </a:buClr>
              <a:buSzPct val="75000"/>
            </a:pPr>
            <a:r>
              <a:rPr lang="en-US" dirty="0" smtClean="0">
                <a:latin typeface="Tahoma" pitchFamily="34" charset="0"/>
              </a:rPr>
              <a:t>Children at environmental risk for delay </a:t>
            </a:r>
            <a:r>
              <a:rPr lang="en-US" dirty="0" smtClean="0">
                <a:solidFill>
                  <a:schemeClr val="bg2">
                    <a:lumMod val="60000"/>
                    <a:lumOff val="40000"/>
                  </a:schemeClr>
                </a:solidFill>
                <a:latin typeface="Tahoma" pitchFamily="34" charset="0"/>
              </a:rPr>
              <a:t>MAY</a:t>
            </a:r>
            <a:r>
              <a:rPr lang="en-US" dirty="0" smtClean="0">
                <a:latin typeface="Tahoma" pitchFamily="34" charset="0"/>
              </a:rPr>
              <a:t> be eligible if the state wants to include that population in its policies and application.  </a:t>
            </a:r>
          </a:p>
          <a:p>
            <a:pPr marL="66675" indent="7938">
              <a:spcBef>
                <a:spcPct val="20000"/>
              </a:spcBef>
              <a:buClr>
                <a:schemeClr val="accent2"/>
              </a:buClr>
              <a:buSzPct val="75000"/>
            </a:pPr>
            <a:endParaRPr lang="en-US" dirty="0">
              <a:latin typeface="Tahoma" pitchFamily="34" charset="0"/>
            </a:endParaRPr>
          </a:p>
          <a:p>
            <a:pPr marL="66675" indent="7938">
              <a:spcBef>
                <a:spcPct val="20000"/>
              </a:spcBef>
              <a:buClr>
                <a:schemeClr val="accent2"/>
              </a:buClr>
              <a:buSzPct val="75000"/>
            </a:pPr>
            <a:r>
              <a:rPr lang="en-US" dirty="0" smtClean="0">
                <a:latin typeface="Tahoma" pitchFamily="34" charset="0"/>
              </a:rPr>
              <a:t>Connecticut has never served children who are at environmental risk for developmental delay in Part C.  </a:t>
            </a:r>
            <a:endParaRPr lang="en-US" dirty="0">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341120" y="762000"/>
            <a:ext cx="7482840" cy="1447800"/>
          </a:xfrm>
          <a:prstGeom prst="rect">
            <a:avLst/>
          </a:prstGeom>
          <a:noFill/>
          <a:ln w="9525">
            <a:noFill/>
            <a:miter lim="800000"/>
            <a:headEnd/>
            <a:tailEnd/>
          </a:ln>
          <a:effectLst/>
        </p:spPr>
        <p:txBody>
          <a:bodyPr anchor="ctr"/>
          <a:lstStyle/>
          <a:p>
            <a:r>
              <a:rPr lang="en-US" sz="4000" b="1" dirty="0">
                <a:latin typeface="+mj-lt"/>
              </a:rPr>
              <a:t>Which children are eligible?</a:t>
            </a:r>
          </a:p>
        </p:txBody>
      </p:sp>
      <p:sp>
        <p:nvSpPr>
          <p:cNvPr id="35843" name="Rectangle 3"/>
          <p:cNvSpPr>
            <a:spLocks noChangeArrowheads="1"/>
          </p:cNvSpPr>
          <p:nvPr/>
        </p:nvSpPr>
        <p:spPr bwMode="auto">
          <a:xfrm>
            <a:off x="1386840" y="2270760"/>
            <a:ext cx="7391400" cy="609600"/>
          </a:xfrm>
          <a:prstGeom prst="rect">
            <a:avLst/>
          </a:prstGeom>
          <a:noFill/>
          <a:ln w="9525">
            <a:noFill/>
            <a:miter lim="800000"/>
            <a:headEnd/>
            <a:tailEnd/>
          </a:ln>
          <a:effectLst/>
        </p:spPr>
        <p:txBody>
          <a:bodyPr/>
          <a:lstStyle/>
          <a:p>
            <a:pPr marL="128588" indent="7938">
              <a:spcBef>
                <a:spcPct val="20000"/>
              </a:spcBef>
              <a:buClr>
                <a:schemeClr val="accent2"/>
              </a:buClr>
              <a:buSzPct val="75000"/>
            </a:pPr>
            <a:r>
              <a:rPr lang="en-US" dirty="0" smtClean="0">
                <a:latin typeface="Tahoma" pitchFamily="34" charset="0"/>
              </a:rPr>
              <a:t>Connecticut adopted a narrow definition of developmental delay in 1993: </a:t>
            </a:r>
          </a:p>
          <a:p>
            <a:pPr marL="128588" indent="7938">
              <a:spcBef>
                <a:spcPct val="20000"/>
              </a:spcBef>
              <a:buClr>
                <a:schemeClr val="accent2"/>
              </a:buClr>
              <a:buSzPct val="75000"/>
            </a:pPr>
            <a:r>
              <a:rPr lang="en-US" dirty="0" smtClean="0">
                <a:latin typeface="Tahoma" pitchFamily="34" charset="0"/>
              </a:rPr>
              <a:t> </a:t>
            </a:r>
          </a:p>
          <a:p>
            <a:pPr marL="128588" indent="7938">
              <a:spcBef>
                <a:spcPct val="20000"/>
              </a:spcBef>
              <a:buClr>
                <a:schemeClr val="accent2"/>
              </a:buClr>
              <a:buSzPct val="75000"/>
            </a:pPr>
            <a:r>
              <a:rPr lang="en-US" dirty="0" smtClean="0">
                <a:latin typeface="Tahoma" pitchFamily="34" charset="0"/>
              </a:rPr>
              <a:t>A child must  demonstrate a delay of 2 standard deviations below the mean in at least one area of development or 1.5 SD below the mean in two or more areas</a:t>
            </a:r>
          </a:p>
          <a:p>
            <a:pPr marL="128588" indent="7938">
              <a:spcBef>
                <a:spcPct val="20000"/>
              </a:spcBef>
              <a:buClr>
                <a:schemeClr val="accent2"/>
              </a:buClr>
              <a:buSzPct val="75000"/>
            </a:pPr>
            <a:endParaRPr lang="en-US" dirty="0">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ChangeArrowheads="1"/>
          </p:cNvSpPr>
          <p:nvPr/>
        </p:nvSpPr>
        <p:spPr bwMode="auto">
          <a:xfrm>
            <a:off x="1295400" y="1022350"/>
            <a:ext cx="7620000" cy="1447800"/>
          </a:xfrm>
          <a:prstGeom prst="rect">
            <a:avLst/>
          </a:prstGeom>
          <a:noFill/>
          <a:ln w="9525">
            <a:noFill/>
            <a:miter lim="800000"/>
            <a:headEnd/>
            <a:tailEnd/>
          </a:ln>
          <a:effectLst/>
        </p:spPr>
        <p:txBody>
          <a:bodyPr anchor="ctr"/>
          <a:lstStyle/>
          <a:p>
            <a:r>
              <a:rPr lang="en-US" sz="4000" b="1" dirty="0">
                <a:latin typeface="+mj-lt"/>
              </a:rPr>
              <a:t>Which </a:t>
            </a:r>
            <a:r>
              <a:rPr lang="en-US" sz="4000" b="1" dirty="0" smtClean="0">
                <a:latin typeface="+mj-lt"/>
              </a:rPr>
              <a:t>children </a:t>
            </a:r>
            <a:r>
              <a:rPr lang="en-US" sz="4000" b="1" dirty="0">
                <a:latin typeface="+mj-lt"/>
              </a:rPr>
              <a:t>are </a:t>
            </a:r>
            <a:r>
              <a:rPr lang="en-US" sz="4000" b="1" dirty="0" smtClean="0">
                <a:latin typeface="+mj-lt"/>
              </a:rPr>
              <a:t>eligible?</a:t>
            </a:r>
            <a:endParaRPr lang="en-US" sz="4000" b="1" dirty="0">
              <a:latin typeface="+mj-lt"/>
            </a:endParaRPr>
          </a:p>
        </p:txBody>
      </p:sp>
      <p:sp>
        <p:nvSpPr>
          <p:cNvPr id="38915" name="Rectangle 1027"/>
          <p:cNvSpPr>
            <a:spLocks noChangeArrowheads="1"/>
          </p:cNvSpPr>
          <p:nvPr/>
        </p:nvSpPr>
        <p:spPr bwMode="auto">
          <a:xfrm>
            <a:off x="1447800" y="2128838"/>
            <a:ext cx="7696200" cy="609600"/>
          </a:xfrm>
          <a:prstGeom prst="rect">
            <a:avLst/>
          </a:prstGeom>
          <a:noFill/>
          <a:ln w="9525">
            <a:noFill/>
            <a:miter lim="800000"/>
            <a:headEnd/>
            <a:tailEnd/>
          </a:ln>
          <a:effectLst/>
        </p:spPr>
        <p:txBody>
          <a:bodyPr/>
          <a:lstStyle/>
          <a:p>
            <a:pPr marL="342900" indent="7938">
              <a:spcBef>
                <a:spcPct val="20000"/>
              </a:spcBef>
              <a:buClr>
                <a:schemeClr val="accent2"/>
              </a:buClr>
              <a:buSzPct val="75000"/>
            </a:pPr>
            <a:r>
              <a:rPr lang="en-US" dirty="0" smtClean="0">
                <a:latin typeface="Tahoma" pitchFamily="34" charset="0"/>
              </a:rPr>
              <a:t>Today, about 60% of the children evaluated each year are eligible.</a:t>
            </a:r>
          </a:p>
          <a:p>
            <a:pPr marL="342900" indent="7938">
              <a:spcBef>
                <a:spcPct val="20000"/>
              </a:spcBef>
              <a:buClr>
                <a:schemeClr val="accent2"/>
              </a:buClr>
              <a:buSzPct val="75000"/>
            </a:pPr>
            <a:endParaRPr lang="en-US" sz="2400" b="1" dirty="0">
              <a:latin typeface="Tahoma" pitchFamily="34" charset="0"/>
            </a:endParaRPr>
          </a:p>
          <a:p>
            <a:pPr marL="342900" indent="7938">
              <a:spcBef>
                <a:spcPct val="20000"/>
              </a:spcBef>
              <a:buClr>
                <a:schemeClr val="accent2"/>
              </a:buClr>
              <a:buSzPct val="75000"/>
            </a:pPr>
            <a:r>
              <a:rPr lang="en-US" sz="2400" dirty="0" smtClean="0">
                <a:latin typeface="Tahoma" pitchFamily="34" charset="0"/>
              </a:rPr>
              <a:t>10% due to diagnosed conditions (including extremely low birth weight below 1000g or gestational ages of 28 weeks or less).</a:t>
            </a:r>
          </a:p>
          <a:p>
            <a:pPr marL="342900" indent="7938">
              <a:spcBef>
                <a:spcPct val="20000"/>
              </a:spcBef>
              <a:buClr>
                <a:schemeClr val="accent2"/>
              </a:buClr>
              <a:buSzPct val="75000"/>
            </a:pPr>
            <a:endParaRPr lang="en-US" sz="2400" dirty="0">
              <a:latin typeface="Tahoma" pitchFamily="34" charset="0"/>
            </a:endParaRPr>
          </a:p>
          <a:p>
            <a:pPr marL="342900" indent="7938">
              <a:spcBef>
                <a:spcPct val="20000"/>
              </a:spcBef>
              <a:buClr>
                <a:schemeClr val="accent2"/>
              </a:buClr>
              <a:buSzPct val="75000"/>
            </a:pPr>
            <a:r>
              <a:rPr lang="en-US" sz="2400" dirty="0" smtClean="0">
                <a:latin typeface="Tahoma" pitchFamily="34" charset="0"/>
              </a:rPr>
              <a:t>90% due to developmental delay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26920" y="1188720"/>
            <a:ext cx="4717958" cy="707886"/>
          </a:xfrm>
          <a:prstGeom prst="rect">
            <a:avLst/>
          </a:prstGeom>
          <a:noFill/>
        </p:spPr>
        <p:txBody>
          <a:bodyPr wrap="none" rtlCol="0">
            <a:spAutoFit/>
          </a:bodyPr>
          <a:lstStyle/>
          <a:p>
            <a:r>
              <a:rPr lang="en-US" sz="4000" b="1" dirty="0" smtClean="0">
                <a:latin typeface="+mj-lt"/>
              </a:rPr>
              <a:t>Birth Cohort Data</a:t>
            </a:r>
            <a:endParaRPr lang="en-US" sz="4000" b="1" dirty="0">
              <a:latin typeface="+mj-lt"/>
            </a:endParaRPr>
          </a:p>
        </p:txBody>
      </p:sp>
      <p:graphicFrame>
        <p:nvGraphicFramePr>
          <p:cNvPr id="3" name="Table 2"/>
          <p:cNvGraphicFramePr>
            <a:graphicFrameLocks noGrp="1"/>
          </p:cNvGraphicFramePr>
          <p:nvPr/>
        </p:nvGraphicFramePr>
        <p:xfrm>
          <a:off x="1493520" y="2494280"/>
          <a:ext cx="6614160" cy="3860802"/>
        </p:xfrm>
        <a:graphic>
          <a:graphicData uri="http://schemas.openxmlformats.org/drawingml/2006/table">
            <a:tbl>
              <a:tblPr firstRow="1" bandRow="1">
                <a:tableStyleId>{5C22544A-7EE6-4342-B048-85BDC9FD1C3A}</a:tableStyleId>
              </a:tblPr>
              <a:tblGrid>
                <a:gridCol w="1371600"/>
                <a:gridCol w="1274064"/>
                <a:gridCol w="1322832"/>
                <a:gridCol w="1322832"/>
                <a:gridCol w="1322832"/>
              </a:tblGrid>
              <a:tr h="428978">
                <a:tc>
                  <a:txBody>
                    <a:bodyPr/>
                    <a:lstStyle/>
                    <a:p>
                      <a:pPr algn="ctr"/>
                      <a:r>
                        <a:rPr lang="en-US" dirty="0" smtClean="0"/>
                        <a:t>Birth</a:t>
                      </a:r>
                      <a:r>
                        <a:rPr lang="en-US" baseline="0" dirty="0" smtClean="0"/>
                        <a:t> </a:t>
                      </a:r>
                      <a:r>
                        <a:rPr lang="en-US" dirty="0" smtClean="0"/>
                        <a:t>Year</a:t>
                      </a:r>
                      <a:endParaRPr lang="en-US" dirty="0"/>
                    </a:p>
                  </a:txBody>
                  <a:tcPr/>
                </a:tc>
                <a:tc>
                  <a:txBody>
                    <a:bodyPr/>
                    <a:lstStyle/>
                    <a:p>
                      <a:pPr algn="ctr"/>
                      <a:r>
                        <a:rPr lang="en-US" dirty="0" smtClean="0"/>
                        <a:t>Referred</a:t>
                      </a:r>
                      <a:endParaRPr lang="en-US" dirty="0"/>
                    </a:p>
                  </a:txBody>
                  <a:tcPr/>
                </a:tc>
                <a:tc>
                  <a:txBody>
                    <a:bodyPr/>
                    <a:lstStyle/>
                    <a:p>
                      <a:pPr algn="ctr"/>
                      <a:r>
                        <a:rPr lang="en-US" dirty="0" smtClean="0"/>
                        <a:t>%</a:t>
                      </a:r>
                      <a:endParaRPr lang="en-US" dirty="0"/>
                    </a:p>
                  </a:txBody>
                  <a:tcPr/>
                </a:tc>
                <a:tc>
                  <a:txBody>
                    <a:bodyPr/>
                    <a:lstStyle/>
                    <a:p>
                      <a:pPr algn="ctr"/>
                      <a:r>
                        <a:rPr lang="en-US" dirty="0" smtClean="0"/>
                        <a:t>Eligible</a:t>
                      </a:r>
                      <a:endParaRPr lang="en-US" dirty="0"/>
                    </a:p>
                  </a:txBody>
                  <a:tcPr/>
                </a:tc>
                <a:tc>
                  <a:txBody>
                    <a:bodyPr/>
                    <a:lstStyle/>
                    <a:p>
                      <a:pPr algn="ctr"/>
                      <a:r>
                        <a:rPr lang="en-US" dirty="0" smtClean="0"/>
                        <a:t>%</a:t>
                      </a:r>
                      <a:endParaRPr lang="en-US" dirty="0"/>
                    </a:p>
                  </a:txBody>
                  <a:tcPr/>
                </a:tc>
              </a:tr>
              <a:tr h="428978">
                <a:tc>
                  <a:txBody>
                    <a:bodyPr/>
                    <a:lstStyle/>
                    <a:p>
                      <a:r>
                        <a:rPr lang="en-US" b="1" dirty="0" smtClean="0"/>
                        <a:t>2000</a:t>
                      </a:r>
                      <a:endParaRPr lang="en-US" b="1" dirty="0"/>
                    </a:p>
                  </a:txBody>
                  <a:tcPr/>
                </a:tc>
                <a:tc>
                  <a:txBody>
                    <a:bodyPr/>
                    <a:lstStyle/>
                    <a:p>
                      <a:r>
                        <a:rPr lang="en-US" b="1" dirty="0" smtClean="0"/>
                        <a:t>6147</a:t>
                      </a:r>
                      <a:endParaRPr lang="en-US" b="1" dirty="0"/>
                    </a:p>
                  </a:txBody>
                  <a:tcPr/>
                </a:tc>
                <a:tc>
                  <a:txBody>
                    <a:bodyPr/>
                    <a:lstStyle/>
                    <a:p>
                      <a:r>
                        <a:rPr lang="en-US" b="1" dirty="0" smtClean="0"/>
                        <a:t>14%</a:t>
                      </a:r>
                      <a:endParaRPr lang="en-US" b="1" dirty="0"/>
                    </a:p>
                  </a:txBody>
                  <a:tcPr/>
                </a:tc>
                <a:tc>
                  <a:txBody>
                    <a:bodyPr/>
                    <a:lstStyle/>
                    <a:p>
                      <a:r>
                        <a:rPr lang="en-US" b="1" dirty="0" smtClean="0"/>
                        <a:t>4293</a:t>
                      </a:r>
                      <a:endParaRPr lang="en-US" b="1" dirty="0"/>
                    </a:p>
                  </a:txBody>
                  <a:tcPr/>
                </a:tc>
                <a:tc>
                  <a:txBody>
                    <a:bodyPr/>
                    <a:lstStyle/>
                    <a:p>
                      <a:r>
                        <a:rPr lang="en-US" b="1" dirty="0" smtClean="0"/>
                        <a:t>10%</a:t>
                      </a:r>
                      <a:endParaRPr lang="en-US" b="1" dirty="0"/>
                    </a:p>
                  </a:txBody>
                  <a:tcPr/>
                </a:tc>
              </a:tr>
              <a:tr h="428978">
                <a:tc>
                  <a:txBody>
                    <a:bodyPr/>
                    <a:lstStyle/>
                    <a:p>
                      <a:r>
                        <a:rPr lang="en-US" b="1" dirty="0" smtClean="0"/>
                        <a:t>2001</a:t>
                      </a:r>
                      <a:endParaRPr lang="en-US" b="1" dirty="0"/>
                    </a:p>
                  </a:txBody>
                  <a:tcPr/>
                </a:tc>
                <a:tc>
                  <a:txBody>
                    <a:bodyPr/>
                    <a:lstStyle/>
                    <a:p>
                      <a:r>
                        <a:rPr lang="en-US" b="1" dirty="0" smtClean="0"/>
                        <a:t>6681</a:t>
                      </a:r>
                      <a:endParaRPr lang="en-US" b="1" dirty="0"/>
                    </a:p>
                  </a:txBody>
                  <a:tcPr/>
                </a:tc>
                <a:tc>
                  <a:txBody>
                    <a:bodyPr/>
                    <a:lstStyle/>
                    <a:p>
                      <a:r>
                        <a:rPr lang="en-US" b="1" dirty="0" smtClean="0"/>
                        <a:t>16%</a:t>
                      </a:r>
                      <a:endParaRPr lang="en-US" b="1" dirty="0"/>
                    </a:p>
                  </a:txBody>
                  <a:tcPr/>
                </a:tc>
                <a:tc>
                  <a:txBody>
                    <a:bodyPr/>
                    <a:lstStyle/>
                    <a:p>
                      <a:r>
                        <a:rPr lang="en-US" b="1" dirty="0" smtClean="0"/>
                        <a:t>4580</a:t>
                      </a:r>
                      <a:endParaRPr lang="en-US" b="1" dirty="0"/>
                    </a:p>
                  </a:txBody>
                  <a:tcPr/>
                </a:tc>
                <a:tc>
                  <a:txBody>
                    <a:bodyPr/>
                    <a:lstStyle/>
                    <a:p>
                      <a:r>
                        <a:rPr lang="en-US" b="1" dirty="0" smtClean="0"/>
                        <a:t>11%</a:t>
                      </a:r>
                      <a:endParaRPr lang="en-US" b="1" dirty="0"/>
                    </a:p>
                  </a:txBody>
                  <a:tcPr/>
                </a:tc>
              </a:tr>
              <a:tr h="428978">
                <a:tc>
                  <a:txBody>
                    <a:bodyPr/>
                    <a:lstStyle/>
                    <a:p>
                      <a:r>
                        <a:rPr lang="en-US" b="1" dirty="0" smtClean="0"/>
                        <a:t>2002</a:t>
                      </a:r>
                      <a:endParaRPr lang="en-US" b="1" dirty="0"/>
                    </a:p>
                  </a:txBody>
                  <a:tcPr/>
                </a:tc>
                <a:tc>
                  <a:txBody>
                    <a:bodyPr/>
                    <a:lstStyle/>
                    <a:p>
                      <a:r>
                        <a:rPr lang="en-US" b="1" dirty="0" smtClean="0"/>
                        <a:t>6634</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16%</a:t>
                      </a:r>
                    </a:p>
                  </a:txBody>
                  <a:tcPr/>
                </a:tc>
                <a:tc>
                  <a:txBody>
                    <a:bodyPr/>
                    <a:lstStyle/>
                    <a:p>
                      <a:r>
                        <a:rPr lang="en-US" b="1" dirty="0" smtClean="0"/>
                        <a:t>4453</a:t>
                      </a:r>
                      <a:endParaRPr lang="en-US" b="1" dirty="0"/>
                    </a:p>
                  </a:txBody>
                  <a:tcPr/>
                </a:tc>
                <a:tc>
                  <a:txBody>
                    <a:bodyPr/>
                    <a:lstStyle/>
                    <a:p>
                      <a:r>
                        <a:rPr lang="en-US" b="1" dirty="0" smtClean="0"/>
                        <a:t>11%</a:t>
                      </a:r>
                      <a:endParaRPr lang="en-US" b="1" dirty="0"/>
                    </a:p>
                  </a:txBody>
                  <a:tcPr/>
                </a:tc>
              </a:tr>
              <a:tr h="428978">
                <a:tc>
                  <a:txBody>
                    <a:bodyPr/>
                    <a:lstStyle/>
                    <a:p>
                      <a:r>
                        <a:rPr lang="en-US" b="1" dirty="0" smtClean="0"/>
                        <a:t>2003</a:t>
                      </a:r>
                      <a:endParaRPr lang="en-US" b="1" dirty="0"/>
                    </a:p>
                  </a:txBody>
                  <a:tcPr/>
                </a:tc>
                <a:tc>
                  <a:txBody>
                    <a:bodyPr/>
                    <a:lstStyle/>
                    <a:p>
                      <a:r>
                        <a:rPr lang="en-US" b="1" dirty="0" smtClean="0"/>
                        <a:t>6826</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16%</a:t>
                      </a:r>
                    </a:p>
                  </a:txBody>
                  <a:tcPr/>
                </a:tc>
                <a:tc>
                  <a:txBody>
                    <a:bodyPr/>
                    <a:lstStyle/>
                    <a:p>
                      <a:r>
                        <a:rPr lang="en-US" b="1" dirty="0" smtClean="0"/>
                        <a:t>4238</a:t>
                      </a:r>
                      <a:endParaRPr lang="en-US" b="1" dirty="0"/>
                    </a:p>
                  </a:txBody>
                  <a:tcPr/>
                </a:tc>
                <a:tc>
                  <a:txBody>
                    <a:bodyPr/>
                    <a:lstStyle/>
                    <a:p>
                      <a:r>
                        <a:rPr lang="en-US" b="1" dirty="0" smtClean="0"/>
                        <a:t>10%</a:t>
                      </a:r>
                      <a:endParaRPr lang="en-US" b="1" dirty="0"/>
                    </a:p>
                  </a:txBody>
                  <a:tcPr/>
                </a:tc>
              </a:tr>
              <a:tr h="428978">
                <a:tc>
                  <a:txBody>
                    <a:bodyPr/>
                    <a:lstStyle/>
                    <a:p>
                      <a:r>
                        <a:rPr lang="en-US" b="1" dirty="0" smtClean="0"/>
                        <a:t>2004</a:t>
                      </a:r>
                      <a:endParaRPr lang="en-US" b="1" dirty="0"/>
                    </a:p>
                  </a:txBody>
                  <a:tcPr/>
                </a:tc>
                <a:tc>
                  <a:txBody>
                    <a:bodyPr/>
                    <a:lstStyle/>
                    <a:p>
                      <a:r>
                        <a:rPr lang="en-US" b="1" dirty="0" smtClean="0"/>
                        <a:t>7146</a:t>
                      </a:r>
                      <a:endParaRPr lang="en-US" b="1" dirty="0"/>
                    </a:p>
                  </a:txBody>
                  <a:tcPr/>
                </a:tc>
                <a:tc>
                  <a:txBody>
                    <a:bodyPr/>
                    <a:lstStyle/>
                    <a:p>
                      <a:r>
                        <a:rPr lang="en-US" b="1" dirty="0" smtClean="0"/>
                        <a:t>17%</a:t>
                      </a:r>
                      <a:endParaRPr lang="en-US" b="1" dirty="0"/>
                    </a:p>
                  </a:txBody>
                  <a:tcPr/>
                </a:tc>
                <a:tc>
                  <a:txBody>
                    <a:bodyPr/>
                    <a:lstStyle/>
                    <a:p>
                      <a:r>
                        <a:rPr lang="en-US" b="1" dirty="0" smtClean="0"/>
                        <a:t>4169</a:t>
                      </a:r>
                      <a:endParaRPr lang="en-US" b="1" dirty="0"/>
                    </a:p>
                  </a:txBody>
                  <a:tcPr/>
                </a:tc>
                <a:tc>
                  <a:txBody>
                    <a:bodyPr/>
                    <a:lstStyle/>
                    <a:p>
                      <a:r>
                        <a:rPr lang="en-US" b="1" dirty="0" smtClean="0"/>
                        <a:t>10%</a:t>
                      </a:r>
                      <a:endParaRPr lang="en-US" b="1" dirty="0"/>
                    </a:p>
                  </a:txBody>
                  <a:tcPr/>
                </a:tc>
              </a:tr>
              <a:tr h="428978">
                <a:tc>
                  <a:txBody>
                    <a:bodyPr/>
                    <a:lstStyle/>
                    <a:p>
                      <a:r>
                        <a:rPr lang="en-US" b="1" dirty="0" smtClean="0"/>
                        <a:t>2005</a:t>
                      </a:r>
                      <a:endParaRPr lang="en-US" b="1" dirty="0"/>
                    </a:p>
                  </a:txBody>
                  <a:tcPr/>
                </a:tc>
                <a:tc>
                  <a:txBody>
                    <a:bodyPr/>
                    <a:lstStyle/>
                    <a:p>
                      <a:r>
                        <a:rPr lang="en-US" b="1" dirty="0" smtClean="0"/>
                        <a:t>7543</a:t>
                      </a:r>
                      <a:endParaRPr lang="en-US" b="1" dirty="0"/>
                    </a:p>
                  </a:txBody>
                  <a:tcPr/>
                </a:tc>
                <a:tc>
                  <a:txBody>
                    <a:bodyPr/>
                    <a:lstStyle/>
                    <a:p>
                      <a:r>
                        <a:rPr lang="en-US" b="1" dirty="0" smtClean="0"/>
                        <a:t>18%</a:t>
                      </a:r>
                      <a:endParaRPr lang="en-US" b="1" dirty="0"/>
                    </a:p>
                  </a:txBody>
                  <a:tcPr/>
                </a:tc>
                <a:tc>
                  <a:txBody>
                    <a:bodyPr/>
                    <a:lstStyle/>
                    <a:p>
                      <a:r>
                        <a:rPr lang="en-US" b="1" dirty="0" smtClean="0"/>
                        <a:t>4293</a:t>
                      </a:r>
                      <a:endParaRPr lang="en-US" b="1" dirty="0"/>
                    </a:p>
                  </a:txBody>
                  <a:tcPr/>
                </a:tc>
                <a:tc>
                  <a:txBody>
                    <a:bodyPr/>
                    <a:lstStyle/>
                    <a:p>
                      <a:r>
                        <a:rPr lang="en-US" b="1" dirty="0" smtClean="0"/>
                        <a:t>10%</a:t>
                      </a:r>
                      <a:endParaRPr lang="en-US" b="1" dirty="0"/>
                    </a:p>
                  </a:txBody>
                  <a:tcPr/>
                </a:tc>
              </a:tr>
              <a:tr h="428978">
                <a:tc>
                  <a:txBody>
                    <a:bodyPr/>
                    <a:lstStyle/>
                    <a:p>
                      <a:r>
                        <a:rPr lang="en-US" b="1" dirty="0" smtClean="0"/>
                        <a:t>2006</a:t>
                      </a:r>
                      <a:endParaRPr lang="en-US" b="1" dirty="0"/>
                    </a:p>
                  </a:txBody>
                  <a:tcPr/>
                </a:tc>
                <a:tc>
                  <a:txBody>
                    <a:bodyPr/>
                    <a:lstStyle/>
                    <a:p>
                      <a:r>
                        <a:rPr lang="en-US" b="1" dirty="0" smtClean="0"/>
                        <a:t>7759</a:t>
                      </a:r>
                      <a:endParaRPr lang="en-US" b="1" dirty="0"/>
                    </a:p>
                  </a:txBody>
                  <a:tcPr/>
                </a:tc>
                <a:tc>
                  <a:txBody>
                    <a:bodyPr/>
                    <a:lstStyle/>
                    <a:p>
                      <a:r>
                        <a:rPr lang="en-US" b="1" dirty="0" smtClean="0"/>
                        <a:t>19%</a:t>
                      </a:r>
                      <a:endParaRPr lang="en-US" b="1" dirty="0"/>
                    </a:p>
                  </a:txBody>
                  <a:tcPr/>
                </a:tc>
                <a:tc>
                  <a:txBody>
                    <a:bodyPr/>
                    <a:lstStyle/>
                    <a:p>
                      <a:r>
                        <a:rPr lang="en-US" b="1" dirty="0" smtClean="0"/>
                        <a:t>4599</a:t>
                      </a:r>
                      <a:endParaRPr lang="en-US" b="1" dirty="0"/>
                    </a:p>
                  </a:txBody>
                  <a:tcPr/>
                </a:tc>
                <a:tc>
                  <a:txBody>
                    <a:bodyPr/>
                    <a:lstStyle/>
                    <a:p>
                      <a:r>
                        <a:rPr lang="en-US" b="1" dirty="0" smtClean="0"/>
                        <a:t>11%</a:t>
                      </a:r>
                      <a:endParaRPr lang="en-US" b="1" dirty="0"/>
                    </a:p>
                  </a:txBody>
                  <a:tcPr/>
                </a:tc>
              </a:tr>
              <a:tr h="428978">
                <a:tc>
                  <a:txBody>
                    <a:bodyPr/>
                    <a:lstStyle/>
                    <a:p>
                      <a:r>
                        <a:rPr lang="en-US" b="1" dirty="0" smtClean="0"/>
                        <a:t>2007</a:t>
                      </a:r>
                      <a:endParaRPr lang="en-US" b="1" dirty="0"/>
                    </a:p>
                  </a:txBody>
                  <a:tcPr/>
                </a:tc>
                <a:tc>
                  <a:txBody>
                    <a:bodyPr/>
                    <a:lstStyle/>
                    <a:p>
                      <a:r>
                        <a:rPr lang="en-US" b="1" dirty="0" smtClean="0"/>
                        <a:t>7645</a:t>
                      </a:r>
                      <a:endParaRPr lang="en-US" b="1" dirty="0"/>
                    </a:p>
                  </a:txBody>
                  <a:tcPr/>
                </a:tc>
                <a:tc>
                  <a:txBody>
                    <a:bodyPr/>
                    <a:lstStyle/>
                    <a:p>
                      <a:r>
                        <a:rPr lang="en-US" b="1" dirty="0" smtClean="0"/>
                        <a:t>19%</a:t>
                      </a:r>
                      <a:endParaRPr lang="en-US" b="1" dirty="0"/>
                    </a:p>
                  </a:txBody>
                  <a:tcPr/>
                </a:tc>
                <a:tc>
                  <a:txBody>
                    <a:bodyPr/>
                    <a:lstStyle/>
                    <a:p>
                      <a:r>
                        <a:rPr lang="en-US" b="1" dirty="0" smtClean="0"/>
                        <a:t>4276</a:t>
                      </a:r>
                      <a:endParaRPr lang="en-US" b="1" dirty="0"/>
                    </a:p>
                  </a:txBody>
                  <a:tcPr/>
                </a:tc>
                <a:tc>
                  <a:txBody>
                    <a:bodyPr/>
                    <a:lstStyle/>
                    <a:p>
                      <a:r>
                        <a:rPr lang="en-US" b="1" dirty="0" smtClean="0"/>
                        <a:t>10%</a:t>
                      </a:r>
                      <a:endParaRPr lang="en-US" b="1"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95400" y="1066800"/>
            <a:ext cx="7635240" cy="1447800"/>
          </a:xfrm>
          <a:prstGeom prst="rect">
            <a:avLst/>
          </a:prstGeom>
          <a:noFill/>
          <a:ln w="9525">
            <a:noFill/>
            <a:miter lim="800000"/>
            <a:headEnd/>
            <a:tailEnd/>
          </a:ln>
          <a:effectLst/>
        </p:spPr>
        <p:txBody>
          <a:bodyPr anchor="ctr"/>
          <a:lstStyle/>
          <a:p>
            <a:r>
              <a:rPr lang="en-US" sz="4000" b="1" dirty="0" smtClean="0">
                <a:latin typeface="+mj-lt"/>
              </a:rPr>
              <a:t>Who provides the services?</a:t>
            </a:r>
          </a:p>
        </p:txBody>
      </p:sp>
      <p:sp>
        <p:nvSpPr>
          <p:cNvPr id="49157" name="Rectangle 5"/>
          <p:cNvSpPr>
            <a:spLocks noChangeArrowheads="1"/>
          </p:cNvSpPr>
          <p:nvPr/>
        </p:nvSpPr>
        <p:spPr bwMode="auto">
          <a:xfrm>
            <a:off x="1447800" y="2209800"/>
            <a:ext cx="72390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endParaRPr lang="en-US" dirty="0">
              <a:latin typeface="Tahoma" pitchFamily="34" charset="0"/>
            </a:endParaRPr>
          </a:p>
        </p:txBody>
      </p:sp>
      <p:sp>
        <p:nvSpPr>
          <p:cNvPr id="7" name="TextBox 6"/>
          <p:cNvSpPr txBox="1"/>
          <p:nvPr/>
        </p:nvSpPr>
        <p:spPr>
          <a:xfrm>
            <a:off x="1493520" y="2453640"/>
            <a:ext cx="5943600" cy="1877437"/>
          </a:xfrm>
          <a:prstGeom prst="rect">
            <a:avLst/>
          </a:prstGeom>
          <a:noFill/>
        </p:spPr>
        <p:txBody>
          <a:bodyPr wrap="square" rtlCol="0">
            <a:spAutoFit/>
          </a:bodyPr>
          <a:lstStyle/>
          <a:p>
            <a:r>
              <a:rPr lang="en-US" sz="3200" dirty="0" smtClean="0"/>
              <a:t>44 local programs</a:t>
            </a:r>
          </a:p>
          <a:p>
            <a:pPr lvl="1">
              <a:buFont typeface="Arial" pitchFamily="34" charset="0"/>
              <a:buChar char="•"/>
            </a:pPr>
            <a:r>
              <a:rPr lang="en-US" dirty="0" smtClean="0"/>
              <a:t>32 general</a:t>
            </a:r>
          </a:p>
          <a:p>
            <a:pPr lvl="1">
              <a:buFont typeface="Arial" pitchFamily="34" charset="0"/>
              <a:buChar char="•"/>
            </a:pPr>
            <a:r>
              <a:rPr lang="en-US" dirty="0"/>
              <a:t> </a:t>
            </a:r>
            <a:r>
              <a:rPr lang="en-US" dirty="0" smtClean="0"/>
              <a:t> 9 autism-specific</a:t>
            </a:r>
          </a:p>
          <a:p>
            <a:pPr lvl="1">
              <a:buFont typeface="Arial" pitchFamily="34" charset="0"/>
              <a:buChar char="•"/>
            </a:pPr>
            <a:r>
              <a:rPr lang="en-US" dirty="0"/>
              <a:t> </a:t>
            </a:r>
            <a:r>
              <a:rPr lang="en-US" dirty="0" smtClean="0"/>
              <a:t> 3 deaf/hard-of-hearing specific</a:t>
            </a:r>
            <a:endParaRPr lang="en-US" dirty="0"/>
          </a:p>
        </p:txBody>
      </p:sp>
      <p:sp>
        <p:nvSpPr>
          <p:cNvPr id="8" name="TextBox 7"/>
          <p:cNvSpPr txBox="1"/>
          <p:nvPr/>
        </p:nvSpPr>
        <p:spPr>
          <a:xfrm>
            <a:off x="1569720" y="4428351"/>
            <a:ext cx="5943600" cy="2246769"/>
          </a:xfrm>
          <a:prstGeom prst="rect">
            <a:avLst/>
          </a:prstGeom>
          <a:noFill/>
        </p:spPr>
        <p:txBody>
          <a:bodyPr wrap="square" rtlCol="0">
            <a:spAutoFit/>
          </a:bodyPr>
          <a:lstStyle/>
          <a:p>
            <a:r>
              <a:rPr lang="en-US" dirty="0" smtClean="0"/>
              <a:t>At least two general programs serve each town.  At least one autism-specific program serves each town.  All three deaf/hard-of-hearing programs are statewide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95400" y="1066800"/>
            <a:ext cx="7635240" cy="1447800"/>
          </a:xfrm>
          <a:prstGeom prst="rect">
            <a:avLst/>
          </a:prstGeom>
          <a:noFill/>
          <a:ln w="9525">
            <a:noFill/>
            <a:miter lim="800000"/>
            <a:headEnd/>
            <a:tailEnd/>
          </a:ln>
          <a:effectLst/>
        </p:spPr>
        <p:txBody>
          <a:bodyPr anchor="ctr"/>
          <a:lstStyle/>
          <a:p>
            <a:r>
              <a:rPr lang="en-US" sz="4000" b="1" dirty="0" smtClean="0">
                <a:latin typeface="+mj-lt"/>
              </a:rPr>
              <a:t>Who provides the services?</a:t>
            </a:r>
            <a:endParaRPr lang="en-US" sz="4000" b="1" dirty="0">
              <a:latin typeface="+mj-lt"/>
            </a:endParaRPr>
          </a:p>
        </p:txBody>
      </p:sp>
      <p:sp>
        <p:nvSpPr>
          <p:cNvPr id="49157" name="Rectangle 5"/>
          <p:cNvSpPr>
            <a:spLocks noChangeArrowheads="1"/>
          </p:cNvSpPr>
          <p:nvPr/>
        </p:nvSpPr>
        <p:spPr bwMode="auto">
          <a:xfrm>
            <a:off x="1447800" y="2209800"/>
            <a:ext cx="72390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endParaRPr lang="en-US" dirty="0">
              <a:latin typeface="Tahoma" pitchFamily="34" charset="0"/>
            </a:endParaRPr>
          </a:p>
        </p:txBody>
      </p:sp>
      <p:sp>
        <p:nvSpPr>
          <p:cNvPr id="4" name="TextBox 3"/>
          <p:cNvSpPr txBox="1"/>
          <p:nvPr/>
        </p:nvSpPr>
        <p:spPr>
          <a:xfrm>
            <a:off x="1935480" y="2682240"/>
            <a:ext cx="5824030" cy="3539430"/>
          </a:xfrm>
          <a:prstGeom prst="rect">
            <a:avLst/>
          </a:prstGeom>
          <a:noFill/>
        </p:spPr>
        <p:txBody>
          <a:bodyPr wrap="none" rtlCol="0">
            <a:spAutoFit/>
          </a:bodyPr>
          <a:lstStyle/>
          <a:p>
            <a:r>
              <a:rPr lang="en-US" dirty="0" smtClean="0">
                <a:latin typeface="+mn-lt"/>
              </a:rPr>
              <a:t>Programs are operated by a variety</a:t>
            </a:r>
          </a:p>
          <a:p>
            <a:r>
              <a:rPr lang="en-US" dirty="0" smtClean="0">
                <a:latin typeface="+mn-lt"/>
              </a:rPr>
              <a:t>of host agencies:</a:t>
            </a:r>
          </a:p>
          <a:p>
            <a:endParaRPr lang="en-US" dirty="0" smtClean="0">
              <a:latin typeface="+mn-lt"/>
            </a:endParaRPr>
          </a:p>
          <a:p>
            <a:r>
              <a:rPr lang="en-US" dirty="0" smtClean="0">
                <a:latin typeface="+mn-lt"/>
              </a:rPr>
              <a:t>1 state-operated by DDS</a:t>
            </a:r>
          </a:p>
          <a:p>
            <a:r>
              <a:rPr lang="en-US" dirty="0" smtClean="0">
                <a:latin typeface="+mn-lt"/>
              </a:rPr>
              <a:t>2 LEAs</a:t>
            </a:r>
          </a:p>
          <a:p>
            <a:r>
              <a:rPr lang="en-US" dirty="0" smtClean="0">
                <a:latin typeface="+mn-lt"/>
              </a:rPr>
              <a:t>5 RESCs </a:t>
            </a:r>
          </a:p>
          <a:p>
            <a:r>
              <a:rPr lang="en-US" dirty="0" smtClean="0">
                <a:latin typeface="+mn-lt"/>
              </a:rPr>
              <a:t>For profits</a:t>
            </a:r>
          </a:p>
          <a:p>
            <a:r>
              <a:rPr lang="en-US" dirty="0" smtClean="0">
                <a:latin typeface="+mn-lt"/>
              </a:rPr>
              <a:t>Not-for-profits</a:t>
            </a:r>
            <a:endParaRPr lang="en-US" dirty="0">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3636" y="1536710"/>
            <a:ext cx="5380191" cy="707886"/>
          </a:xfrm>
          <a:prstGeom prst="rect">
            <a:avLst/>
          </a:prstGeom>
        </p:spPr>
        <p:txBody>
          <a:bodyPr wrap="none">
            <a:spAutoFit/>
          </a:bodyPr>
          <a:lstStyle/>
          <a:p>
            <a:r>
              <a:rPr lang="en-US" sz="4000" b="1" dirty="0" smtClean="0"/>
              <a:t>What </a:t>
            </a:r>
            <a:r>
              <a:rPr lang="en-US" sz="4000" b="1" i="1" dirty="0" smtClean="0"/>
              <a:t>IS</a:t>
            </a:r>
            <a:r>
              <a:rPr lang="en-US" sz="4000" b="1" dirty="0" smtClean="0"/>
              <a:t> IDEA Part C?</a:t>
            </a:r>
            <a:endParaRPr lang="en-US" sz="4000" dirty="0"/>
          </a:p>
        </p:txBody>
      </p:sp>
      <p:sp>
        <p:nvSpPr>
          <p:cNvPr id="3" name="Content Placeholder 2"/>
          <p:cNvSpPr txBox="1">
            <a:spLocks/>
          </p:cNvSpPr>
          <p:nvPr/>
        </p:nvSpPr>
        <p:spPr>
          <a:xfrm>
            <a:off x="716280" y="2147253"/>
            <a:ext cx="8900159" cy="4114800"/>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en-US" sz="3400" b="1" i="0" u="none" strike="noStrike" kern="0" cap="none" spc="0" normalizeH="0" baseline="0" noProof="0" dirty="0" smtClean="0">
                <a:ln>
                  <a:noFill/>
                </a:ln>
                <a:solidFill>
                  <a:schemeClr val="accent2"/>
                </a:solidFill>
                <a:effectLst/>
                <a:uLnTx/>
                <a:uFillTx/>
                <a:latin typeface="+mn-lt"/>
                <a:ea typeface="+mn-ea"/>
                <a:cs typeface="+mn-cs"/>
              </a:rPr>
              <a:t>I</a:t>
            </a:r>
            <a:r>
              <a:rPr kumimoji="0" lang="en-US" sz="3400" b="0" i="0" u="none" strike="noStrike" kern="0" cap="none" spc="0" normalizeH="0" baseline="0" noProof="0" dirty="0" smtClean="0">
                <a:ln>
                  <a:noFill/>
                </a:ln>
                <a:solidFill>
                  <a:schemeClr val="tx1"/>
                </a:solidFill>
                <a:effectLst/>
                <a:uLnTx/>
                <a:uFillTx/>
                <a:latin typeface="+mn-lt"/>
                <a:ea typeface="+mn-ea"/>
                <a:cs typeface="+mn-cs"/>
              </a:rPr>
              <a:t>ndividuals with </a:t>
            </a:r>
            <a:r>
              <a:rPr kumimoji="0" lang="en-US" sz="3400" b="1" i="0" u="none" strike="noStrike" kern="0" cap="none" spc="0" normalizeH="0" baseline="0" noProof="0" dirty="0" smtClean="0">
                <a:ln>
                  <a:noFill/>
                </a:ln>
                <a:solidFill>
                  <a:schemeClr val="accent2"/>
                </a:solidFill>
                <a:effectLst/>
                <a:uLnTx/>
                <a:uFillTx/>
                <a:latin typeface="+mn-lt"/>
                <a:ea typeface="+mn-ea"/>
                <a:cs typeface="+mn-cs"/>
              </a:rPr>
              <a:t>D</a:t>
            </a:r>
            <a:r>
              <a:rPr kumimoji="0" lang="en-US" sz="3400" b="0" i="0" u="none" strike="noStrike" kern="0" cap="none" spc="0" normalizeH="0" baseline="0" noProof="0" dirty="0" smtClean="0">
                <a:ln>
                  <a:noFill/>
                </a:ln>
                <a:solidFill>
                  <a:schemeClr val="tx1"/>
                </a:solidFill>
                <a:effectLst/>
                <a:uLnTx/>
                <a:uFillTx/>
                <a:latin typeface="+mn-lt"/>
                <a:ea typeface="+mn-ea"/>
                <a:cs typeface="+mn-cs"/>
              </a:rPr>
              <a:t>isabilities </a:t>
            </a:r>
            <a:r>
              <a:rPr kumimoji="0" lang="en-US" sz="3400" b="1" i="0" u="none" strike="noStrike" kern="0" cap="none" spc="0" normalizeH="0" baseline="0" noProof="0" dirty="0" smtClean="0">
                <a:ln>
                  <a:noFill/>
                </a:ln>
                <a:solidFill>
                  <a:schemeClr val="accent2"/>
                </a:solidFill>
                <a:effectLst/>
                <a:uLnTx/>
                <a:uFillTx/>
                <a:latin typeface="+mn-lt"/>
                <a:ea typeface="+mn-ea"/>
                <a:cs typeface="+mn-cs"/>
              </a:rPr>
              <a:t>E</a:t>
            </a:r>
            <a:r>
              <a:rPr kumimoji="0" lang="en-US" sz="3400" b="0" i="0" u="none" strike="noStrike" kern="0" cap="none" spc="0" normalizeH="0" baseline="0" noProof="0" dirty="0" smtClean="0">
                <a:ln>
                  <a:noFill/>
                </a:ln>
                <a:solidFill>
                  <a:schemeClr val="tx1"/>
                </a:solidFill>
                <a:effectLst/>
                <a:uLnTx/>
                <a:uFillTx/>
                <a:latin typeface="+mn-lt"/>
                <a:ea typeface="+mn-ea"/>
                <a:cs typeface="+mn-cs"/>
              </a:rPr>
              <a:t>ducation </a:t>
            </a:r>
            <a:r>
              <a:rPr kumimoji="0" lang="en-US" sz="3400" b="1" i="0" u="none" strike="noStrike" kern="0" cap="none" spc="0" normalizeH="0" baseline="0" noProof="0" dirty="0" smtClean="0">
                <a:ln>
                  <a:noFill/>
                </a:ln>
                <a:solidFill>
                  <a:schemeClr val="accent2"/>
                </a:solidFill>
                <a:effectLst/>
                <a:uLnTx/>
                <a:uFillTx/>
                <a:latin typeface="+mn-lt"/>
                <a:ea typeface="+mn-ea"/>
                <a:cs typeface="+mn-cs"/>
              </a:rPr>
              <a:t>A</a:t>
            </a:r>
            <a:r>
              <a:rPr kumimoji="0" lang="en-US" sz="3400" b="0" i="0" u="none" strike="noStrike" kern="0" cap="none" spc="0" normalizeH="0" baseline="0" noProof="0" dirty="0" smtClean="0">
                <a:ln>
                  <a:noFill/>
                </a:ln>
                <a:solidFill>
                  <a:schemeClr val="tx1"/>
                </a:solidFill>
                <a:effectLst/>
                <a:uLnTx/>
                <a:uFillTx/>
                <a:latin typeface="+mn-lt"/>
                <a:ea typeface="+mn-ea"/>
                <a:cs typeface="+mn-cs"/>
              </a:rPr>
              <a:t>ct</a:t>
            </a:r>
          </a:p>
          <a:p>
            <a:pPr marL="342900" marR="0" lvl="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endParaRPr kumimoji="0" lang="en-US" sz="34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Clr>
                <a:schemeClr val="accent2"/>
              </a:buClr>
              <a:buSzPct val="75000"/>
            </a:pPr>
            <a:r>
              <a:rPr kumimoji="0" lang="en-US" sz="2800" b="0" i="0" u="none" strike="noStrike" kern="0" cap="none" spc="0" normalizeH="0" baseline="0" noProof="0" dirty="0" smtClean="0">
                <a:ln>
                  <a:noFill/>
                </a:ln>
                <a:solidFill>
                  <a:schemeClr val="tx1"/>
                </a:solidFill>
                <a:effectLst/>
                <a:uLnTx/>
                <a:uFillTx/>
                <a:latin typeface="+mn-lt"/>
                <a:ea typeface="+mn-ea"/>
                <a:cs typeface="+mn-cs"/>
              </a:rPr>
              <a:t>Part A </a:t>
            </a:r>
            <a:r>
              <a:rPr lang="en-US" kern="0" dirty="0"/>
              <a:t>–</a:t>
            </a:r>
            <a:r>
              <a:rPr kumimoji="0" lang="en-US" sz="2800" b="0" i="0" u="none" strike="noStrike" kern="0" cap="none" spc="0" normalizeH="0" baseline="0" noProof="0" dirty="0" smtClean="0">
                <a:ln>
                  <a:noFill/>
                </a:ln>
                <a:solidFill>
                  <a:schemeClr val="tx1"/>
                </a:solidFill>
                <a:effectLst/>
                <a:uLnTx/>
                <a:uFillTx/>
                <a:latin typeface="+mn-lt"/>
                <a:ea typeface="+mn-ea"/>
                <a:cs typeface="+mn-cs"/>
              </a:rPr>
              <a:t> General Provisions</a:t>
            </a:r>
          </a:p>
          <a:p>
            <a:pPr marL="342900" marR="0" lvl="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Part B –  Special Education ages 3-21</a:t>
            </a:r>
          </a:p>
          <a:p>
            <a:pPr marL="342900" marR="0" lvl="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en-US" sz="2800" b="1" i="0" u="none" strike="noStrike" kern="0" cap="none" spc="0" normalizeH="0" baseline="0" noProof="0" dirty="0" smtClean="0">
                <a:ln>
                  <a:noFill/>
                </a:ln>
                <a:solidFill>
                  <a:schemeClr val="accent2"/>
                </a:solidFill>
                <a:effectLst/>
                <a:uLnTx/>
                <a:uFillTx/>
                <a:latin typeface="+mn-lt"/>
                <a:ea typeface="+mn-ea"/>
                <a:cs typeface="+mn-cs"/>
              </a:rPr>
              <a:t>Part C – Infants and Toddlers with Disabilities</a:t>
            </a:r>
          </a:p>
          <a:p>
            <a:pPr marL="342900" marR="0" lvl="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Part D –  National Activities to Improve Education of   </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uLnTx/>
                <a:uFillTx/>
                <a:latin typeface="+mn-lt"/>
                <a:ea typeface="+mn-ea"/>
                <a:cs typeface="+mn-cs"/>
              </a:rPr>
              <a:t>Children with Disabilities (includes Parent 		</a:t>
            </a:r>
            <a:r>
              <a:rPr kumimoji="0" lang="en-US" sz="2800" b="0" i="0" u="none" strike="noStrike" kern="0" cap="none" spc="0" normalizeH="0" noProof="0" dirty="0" smtClean="0">
                <a:ln>
                  <a:noFill/>
                </a:ln>
                <a:solidFill>
                  <a:schemeClr val="tx1"/>
                </a:solidFill>
                <a:effectLst/>
                <a:uLnTx/>
                <a:uFillTx/>
                <a:latin typeface="+mn-lt"/>
                <a:ea typeface="+mn-ea"/>
                <a:cs typeface="+mn-cs"/>
              </a:rPr>
              <a:t>     </a:t>
            </a:r>
            <a:r>
              <a:rPr kumimoji="0" lang="en-US" sz="2800" b="0" i="0" u="none" strike="noStrike" kern="0" cap="none" spc="0" normalizeH="0" baseline="0" noProof="0" dirty="0" smtClean="0">
                <a:ln>
                  <a:noFill/>
                </a:ln>
                <a:solidFill>
                  <a:schemeClr val="tx1"/>
                </a:solidFill>
                <a:effectLst/>
                <a:uLnTx/>
                <a:uFillTx/>
                <a:latin typeface="+mn-lt"/>
                <a:ea typeface="+mn-ea"/>
                <a:cs typeface="+mn-cs"/>
              </a:rPr>
              <a:t>Training and Information Centers)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95400" y="1066800"/>
            <a:ext cx="7848600" cy="1447800"/>
          </a:xfrm>
          <a:prstGeom prst="rect">
            <a:avLst/>
          </a:prstGeom>
          <a:noFill/>
          <a:ln w="9525">
            <a:noFill/>
            <a:miter lim="800000"/>
            <a:headEnd/>
            <a:tailEnd/>
          </a:ln>
          <a:effectLst/>
        </p:spPr>
        <p:txBody>
          <a:bodyPr anchor="ctr"/>
          <a:lstStyle/>
          <a:p>
            <a:r>
              <a:rPr lang="en-US" sz="4000" b="1" dirty="0" smtClean="0">
                <a:latin typeface="+mj-lt"/>
              </a:rPr>
              <a:t>Who provides the services?</a:t>
            </a:r>
            <a:endParaRPr lang="en-US" sz="4000" b="1" dirty="0">
              <a:latin typeface="+mj-lt"/>
            </a:endParaRPr>
          </a:p>
        </p:txBody>
      </p:sp>
      <p:sp>
        <p:nvSpPr>
          <p:cNvPr id="49157" name="Rectangle 5"/>
          <p:cNvSpPr>
            <a:spLocks noChangeArrowheads="1"/>
          </p:cNvSpPr>
          <p:nvPr/>
        </p:nvSpPr>
        <p:spPr bwMode="auto">
          <a:xfrm>
            <a:off x="1447800" y="2209800"/>
            <a:ext cx="72390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endParaRPr lang="en-US" dirty="0">
              <a:latin typeface="Tahoma" pitchFamily="34" charset="0"/>
            </a:endParaRPr>
          </a:p>
        </p:txBody>
      </p:sp>
      <p:sp>
        <p:nvSpPr>
          <p:cNvPr id="4" name="TextBox 3"/>
          <p:cNvSpPr txBox="1"/>
          <p:nvPr/>
        </p:nvSpPr>
        <p:spPr>
          <a:xfrm>
            <a:off x="1661160" y="2727960"/>
            <a:ext cx="6294120" cy="3970318"/>
          </a:xfrm>
          <a:prstGeom prst="rect">
            <a:avLst/>
          </a:prstGeom>
          <a:noFill/>
        </p:spPr>
        <p:txBody>
          <a:bodyPr wrap="square" rtlCol="0">
            <a:spAutoFit/>
          </a:bodyPr>
          <a:lstStyle/>
          <a:p>
            <a:r>
              <a:rPr lang="en-US" dirty="0" smtClean="0">
                <a:latin typeface="+mn-lt"/>
              </a:rPr>
              <a:t>In early October, three RFPs were issued for the three types of programs.  All current contracts end 6/30/12 and new contractors will be selected from among the proposals received.  </a:t>
            </a:r>
          </a:p>
          <a:p>
            <a:endParaRPr lang="en-US" dirty="0">
              <a:latin typeface="+mn-lt"/>
            </a:endParaRPr>
          </a:p>
          <a:p>
            <a:r>
              <a:rPr lang="en-US" dirty="0" smtClean="0">
                <a:latin typeface="+mn-lt"/>
              </a:rPr>
              <a:t>DDS is phasing out its state-operated program.</a:t>
            </a:r>
            <a:endParaRPr lang="en-US"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95400" y="762000"/>
            <a:ext cx="7848600" cy="1447800"/>
          </a:xfrm>
          <a:prstGeom prst="rect">
            <a:avLst/>
          </a:prstGeom>
          <a:noFill/>
          <a:ln w="9525">
            <a:noFill/>
            <a:miter lim="800000"/>
            <a:headEnd/>
            <a:tailEnd/>
          </a:ln>
          <a:effectLst/>
        </p:spPr>
        <p:txBody>
          <a:bodyPr anchor="ctr"/>
          <a:lstStyle/>
          <a:p>
            <a:r>
              <a:rPr lang="en-US" sz="4000" b="1" dirty="0" smtClean="0">
                <a:latin typeface="+mj-lt"/>
              </a:rPr>
              <a:t>Who provides the services?</a:t>
            </a:r>
            <a:endParaRPr lang="en-US" sz="4000" b="1" dirty="0">
              <a:latin typeface="+mj-lt"/>
            </a:endParaRPr>
          </a:p>
        </p:txBody>
      </p:sp>
      <p:sp>
        <p:nvSpPr>
          <p:cNvPr id="49157" name="Rectangle 5"/>
          <p:cNvSpPr>
            <a:spLocks noChangeArrowheads="1"/>
          </p:cNvSpPr>
          <p:nvPr/>
        </p:nvSpPr>
        <p:spPr bwMode="auto">
          <a:xfrm>
            <a:off x="1447800" y="2209800"/>
            <a:ext cx="72390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endParaRPr lang="en-US" dirty="0">
              <a:latin typeface="Tahoma" pitchFamily="34" charset="0"/>
            </a:endParaRPr>
          </a:p>
        </p:txBody>
      </p:sp>
      <p:sp>
        <p:nvSpPr>
          <p:cNvPr id="4" name="TextBox 3"/>
          <p:cNvSpPr txBox="1"/>
          <p:nvPr/>
        </p:nvSpPr>
        <p:spPr>
          <a:xfrm>
            <a:off x="1661160" y="2392680"/>
            <a:ext cx="6294120" cy="4247317"/>
          </a:xfrm>
          <a:prstGeom prst="rect">
            <a:avLst/>
          </a:prstGeom>
          <a:noFill/>
        </p:spPr>
        <p:txBody>
          <a:bodyPr wrap="square" rtlCol="0">
            <a:spAutoFit/>
          </a:bodyPr>
          <a:lstStyle/>
          <a:p>
            <a:r>
              <a:rPr lang="en-US" sz="1800" dirty="0" smtClean="0"/>
              <a:t>Speech and Language Pathologist 		5,676 65%</a:t>
            </a:r>
          </a:p>
          <a:p>
            <a:r>
              <a:rPr lang="en-US" sz="1800" dirty="0" smtClean="0"/>
              <a:t>Special Educator 				4,337 49%</a:t>
            </a:r>
          </a:p>
          <a:p>
            <a:r>
              <a:rPr lang="en-US" sz="1800" dirty="0" smtClean="0"/>
              <a:t>Occupational Therapist 			2,952 34%</a:t>
            </a:r>
          </a:p>
          <a:p>
            <a:r>
              <a:rPr lang="en-US" sz="1800" dirty="0" smtClean="0"/>
              <a:t>Physical Therapist 			2,823 32%</a:t>
            </a:r>
          </a:p>
          <a:p>
            <a:r>
              <a:rPr lang="en-US" sz="1800" dirty="0" smtClean="0"/>
              <a:t>Early Intervention Associate or Assistant 	2,805 32%</a:t>
            </a:r>
          </a:p>
          <a:p>
            <a:r>
              <a:rPr lang="en-US" sz="1800" dirty="0" smtClean="0"/>
              <a:t>Social Worker 				   665   8%</a:t>
            </a:r>
          </a:p>
          <a:p>
            <a:r>
              <a:rPr lang="en-US" sz="1800" dirty="0" smtClean="0"/>
              <a:t>Board Certified Behavior Analyst or</a:t>
            </a:r>
          </a:p>
          <a:p>
            <a:r>
              <a:rPr lang="en-US" sz="1800" dirty="0" smtClean="0"/>
              <a:t>Associate Analyst 			   502   6%</a:t>
            </a:r>
          </a:p>
          <a:p>
            <a:r>
              <a:rPr lang="en-US" sz="1800" dirty="0" smtClean="0"/>
              <a:t>Audiologist 				   401   5%</a:t>
            </a:r>
          </a:p>
          <a:p>
            <a:r>
              <a:rPr lang="en-US" sz="1800" dirty="0" smtClean="0"/>
              <a:t>Nutritionist 				   175   2%</a:t>
            </a:r>
          </a:p>
          <a:p>
            <a:r>
              <a:rPr lang="en-US" sz="1800" dirty="0" smtClean="0"/>
              <a:t>Occupational Therapy Assistant (COTA) 	   149   2%</a:t>
            </a:r>
          </a:p>
          <a:p>
            <a:r>
              <a:rPr lang="en-US" sz="1800" dirty="0" smtClean="0"/>
              <a:t>Nurse 					     73   1%</a:t>
            </a:r>
          </a:p>
          <a:p>
            <a:r>
              <a:rPr lang="en-US" sz="1800" dirty="0" smtClean="0"/>
              <a:t>Psychologist 				     68 &gt;1%</a:t>
            </a:r>
          </a:p>
          <a:p>
            <a:r>
              <a:rPr lang="en-US" sz="1800" dirty="0" smtClean="0"/>
              <a:t>Physical Therapy Assistant 		     65 &gt;1%</a:t>
            </a:r>
          </a:p>
          <a:p>
            <a:r>
              <a:rPr lang="en-US" sz="1800" dirty="0" smtClean="0"/>
              <a:t>Family Therapist/Professional Counselor 	     24 &gt;1%</a:t>
            </a:r>
            <a:endParaRPr lang="en-US" sz="1800" dirty="0">
              <a:latin typeface="+mn-lt"/>
            </a:endParaRPr>
          </a:p>
        </p:txBody>
      </p:sp>
      <p:sp>
        <p:nvSpPr>
          <p:cNvPr id="5" name="TextBox 4"/>
          <p:cNvSpPr txBox="1"/>
          <p:nvPr/>
        </p:nvSpPr>
        <p:spPr>
          <a:xfrm>
            <a:off x="1737360" y="1920240"/>
            <a:ext cx="6423553" cy="461665"/>
          </a:xfrm>
          <a:prstGeom prst="rect">
            <a:avLst/>
          </a:prstGeom>
          <a:noFill/>
        </p:spPr>
        <p:txBody>
          <a:bodyPr wrap="none" rtlCol="0">
            <a:spAutoFit/>
          </a:bodyPr>
          <a:lstStyle/>
          <a:p>
            <a:r>
              <a:rPr lang="en-US" sz="2400" u="sng" dirty="0" smtClean="0"/>
              <a:t>Discipline		            # and % receiving</a:t>
            </a:r>
            <a:endParaRPr lang="en-US" sz="2400"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95400" y="1066800"/>
            <a:ext cx="7848600" cy="1447800"/>
          </a:xfrm>
          <a:prstGeom prst="rect">
            <a:avLst/>
          </a:prstGeom>
          <a:noFill/>
          <a:ln w="9525">
            <a:noFill/>
            <a:miter lim="800000"/>
            <a:headEnd/>
            <a:tailEnd/>
          </a:ln>
          <a:effectLst/>
        </p:spPr>
        <p:txBody>
          <a:bodyPr anchor="ctr"/>
          <a:lstStyle/>
          <a:p>
            <a:r>
              <a:rPr lang="en-US" sz="4000" b="1" dirty="0" smtClean="0">
                <a:latin typeface="+mj-lt"/>
              </a:rPr>
              <a:t>How much does it cost?</a:t>
            </a:r>
            <a:endParaRPr lang="en-US" sz="4000" b="1" dirty="0">
              <a:latin typeface="+mj-lt"/>
            </a:endParaRPr>
          </a:p>
        </p:txBody>
      </p:sp>
      <p:sp>
        <p:nvSpPr>
          <p:cNvPr id="49157" name="Rectangle 5"/>
          <p:cNvSpPr>
            <a:spLocks noChangeArrowheads="1"/>
          </p:cNvSpPr>
          <p:nvPr/>
        </p:nvSpPr>
        <p:spPr bwMode="auto">
          <a:xfrm>
            <a:off x="1447800" y="2209800"/>
            <a:ext cx="72390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endParaRPr lang="en-US" dirty="0">
              <a:latin typeface="Tahoma" pitchFamily="34" charset="0"/>
            </a:endParaRPr>
          </a:p>
        </p:txBody>
      </p:sp>
      <p:graphicFrame>
        <p:nvGraphicFramePr>
          <p:cNvPr id="5" name="Chart 4"/>
          <p:cNvGraphicFramePr/>
          <p:nvPr/>
        </p:nvGraphicFramePr>
        <p:xfrm>
          <a:off x="1493520" y="257048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303520" y="5552777"/>
            <a:ext cx="3474720" cy="1015663"/>
          </a:xfrm>
          <a:prstGeom prst="rect">
            <a:avLst/>
          </a:prstGeom>
          <a:noFill/>
        </p:spPr>
        <p:txBody>
          <a:bodyPr wrap="square" rtlCol="0">
            <a:spAutoFit/>
          </a:bodyPr>
          <a:lstStyle/>
          <a:p>
            <a:r>
              <a:rPr lang="en-US" sz="2000" b="1" dirty="0" smtClean="0"/>
              <a:t>Reduced by $9.7M in Medicaid reimbursements to General Fund</a:t>
            </a:r>
            <a:endParaRPr lang="en-US" sz="2000" b="1" dirty="0"/>
          </a:p>
        </p:txBody>
      </p:sp>
      <p:sp>
        <p:nvSpPr>
          <p:cNvPr id="7" name="TextBox 6"/>
          <p:cNvSpPr txBox="1"/>
          <p:nvPr/>
        </p:nvSpPr>
        <p:spPr>
          <a:xfrm>
            <a:off x="4023360" y="5181600"/>
            <a:ext cx="1085554" cy="523220"/>
          </a:xfrm>
          <a:prstGeom prst="rect">
            <a:avLst/>
          </a:prstGeom>
          <a:noFill/>
        </p:spPr>
        <p:txBody>
          <a:bodyPr wrap="none" rtlCol="0">
            <a:spAutoFit/>
          </a:bodyPr>
          <a:lstStyle/>
          <a:p>
            <a:r>
              <a:rPr lang="en-US" b="1" dirty="0" smtClean="0">
                <a:solidFill>
                  <a:schemeClr val="bg1">
                    <a:lumMod val="75000"/>
                  </a:schemeClr>
                </a:solidFill>
              </a:rPr>
              <a:t>$41M</a:t>
            </a:r>
            <a:endParaRPr lang="en-US" b="1" dirty="0">
              <a:solidFill>
                <a:schemeClr val="bg1">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1295400" y="1066800"/>
            <a:ext cx="7848600" cy="1447800"/>
          </a:xfrm>
          <a:prstGeom prst="rect">
            <a:avLst/>
          </a:prstGeom>
          <a:noFill/>
          <a:ln w="9525">
            <a:noFill/>
            <a:miter lim="800000"/>
            <a:headEnd/>
            <a:tailEnd/>
          </a:ln>
          <a:effectLst/>
        </p:spPr>
        <p:txBody>
          <a:bodyPr anchor="ctr"/>
          <a:lstStyle/>
          <a:p>
            <a:r>
              <a:rPr lang="en-US" sz="4000" b="1" dirty="0" smtClean="0">
                <a:latin typeface="+mj-lt"/>
              </a:rPr>
              <a:t>How much does it cost?</a:t>
            </a:r>
            <a:endParaRPr lang="en-US" sz="4000" b="1" dirty="0">
              <a:latin typeface="+mj-lt"/>
            </a:endParaRPr>
          </a:p>
        </p:txBody>
      </p:sp>
      <p:sp>
        <p:nvSpPr>
          <p:cNvPr id="49157" name="Rectangle 5"/>
          <p:cNvSpPr>
            <a:spLocks noChangeArrowheads="1"/>
          </p:cNvSpPr>
          <p:nvPr/>
        </p:nvSpPr>
        <p:spPr bwMode="auto">
          <a:xfrm>
            <a:off x="1432560" y="2682240"/>
            <a:ext cx="72390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dirty="0" smtClean="0">
                <a:latin typeface="Tahoma" pitchFamily="34" charset="0"/>
              </a:rPr>
              <a:t>Per child gross cost in a general program is $8356 per year for most children.  Average hours of direct services delivered per month is 4.2.</a:t>
            </a:r>
          </a:p>
          <a:p>
            <a:pPr marL="342900" indent="-342900">
              <a:spcBef>
                <a:spcPct val="20000"/>
              </a:spcBef>
              <a:buClr>
                <a:schemeClr val="accent2"/>
              </a:buClr>
              <a:buSzPct val="75000"/>
              <a:buFont typeface="Wingdings" pitchFamily="2" charset="2"/>
              <a:buChar char="n"/>
            </a:pPr>
            <a:r>
              <a:rPr lang="en-US" dirty="0" smtClean="0">
                <a:latin typeface="Tahoma" pitchFamily="34" charset="0"/>
              </a:rPr>
              <a:t>For children with autism, the gross cost per year averages $30,000.  Average hours of direct services delivered per month is 46.</a:t>
            </a:r>
            <a:endParaRPr lang="en-US" dirty="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p:cNvSpPr>
            <a:spLocks noChangeArrowheads="1"/>
          </p:cNvSpPr>
          <p:nvPr/>
        </p:nvSpPr>
        <p:spPr bwMode="auto">
          <a:xfrm>
            <a:off x="1295400" y="1066800"/>
            <a:ext cx="7467600" cy="1447800"/>
          </a:xfrm>
          <a:prstGeom prst="rect">
            <a:avLst/>
          </a:prstGeom>
          <a:noFill/>
          <a:ln w="9525">
            <a:noFill/>
            <a:miter lim="800000"/>
            <a:headEnd/>
            <a:tailEnd/>
          </a:ln>
          <a:effectLst/>
        </p:spPr>
        <p:txBody>
          <a:bodyPr anchor="ctr"/>
          <a:lstStyle/>
          <a:p>
            <a:r>
              <a:rPr lang="en-US" sz="4000" b="1" dirty="0">
                <a:latin typeface="+mj-lt"/>
              </a:rPr>
              <a:t>How Well Do We Do It?</a:t>
            </a:r>
          </a:p>
        </p:txBody>
      </p:sp>
      <p:sp>
        <p:nvSpPr>
          <p:cNvPr id="39943" name="Rectangle 7"/>
          <p:cNvSpPr>
            <a:spLocks noChangeArrowheads="1"/>
          </p:cNvSpPr>
          <p:nvPr/>
        </p:nvSpPr>
        <p:spPr bwMode="auto">
          <a:xfrm>
            <a:off x="1447800" y="2590800"/>
            <a:ext cx="7162800" cy="609600"/>
          </a:xfrm>
          <a:prstGeom prst="rect">
            <a:avLst/>
          </a:prstGeom>
          <a:noFill/>
          <a:ln w="9525">
            <a:noFill/>
            <a:miter lim="800000"/>
            <a:headEnd/>
            <a:tailEnd/>
          </a:ln>
          <a:effectLst/>
        </p:spPr>
        <p:txBody>
          <a:bodyPr/>
          <a:lstStyle/>
          <a:p>
            <a:pPr marL="342900" indent="-342900">
              <a:lnSpc>
                <a:spcPct val="90000"/>
              </a:lnSpc>
              <a:spcBef>
                <a:spcPct val="20000"/>
              </a:spcBef>
              <a:buClr>
                <a:schemeClr val="accent2"/>
              </a:buClr>
              <a:buSzPct val="75000"/>
              <a:buFont typeface="Wingdings" pitchFamily="2" charset="2"/>
              <a:buChar char="n"/>
            </a:pPr>
            <a:r>
              <a:rPr lang="en-US" sz="2400" b="1" dirty="0" smtClean="0">
                <a:latin typeface="Tahoma" pitchFamily="34" charset="0"/>
              </a:rPr>
              <a:t>99.9% </a:t>
            </a:r>
            <a:r>
              <a:rPr lang="en-US" sz="2400" b="1" dirty="0">
                <a:latin typeface="Tahoma" pitchFamily="34" charset="0"/>
              </a:rPr>
              <a:t>of children are evaluated and service plans are written within 45 days of referral</a:t>
            </a:r>
          </a:p>
          <a:p>
            <a:pPr marL="342900" indent="-342900">
              <a:lnSpc>
                <a:spcPct val="90000"/>
              </a:lnSpc>
              <a:spcBef>
                <a:spcPct val="20000"/>
              </a:spcBef>
              <a:buClr>
                <a:schemeClr val="accent2"/>
              </a:buClr>
              <a:buSzPct val="75000"/>
              <a:buFont typeface="Wingdings" pitchFamily="2" charset="2"/>
              <a:buChar char="n"/>
            </a:pPr>
            <a:endParaRPr lang="en-US" sz="1000" b="1" dirty="0">
              <a:latin typeface="Tahoma" pitchFamily="34" charset="0"/>
            </a:endParaRPr>
          </a:p>
          <a:p>
            <a:pPr marL="342900" indent="-342900">
              <a:lnSpc>
                <a:spcPct val="90000"/>
              </a:lnSpc>
              <a:spcBef>
                <a:spcPct val="20000"/>
              </a:spcBef>
              <a:buClr>
                <a:schemeClr val="accent2"/>
              </a:buClr>
              <a:buSzPct val="75000"/>
              <a:buFont typeface="Wingdings" pitchFamily="2" charset="2"/>
              <a:buChar char="n"/>
            </a:pPr>
            <a:r>
              <a:rPr lang="en-US" sz="2400" b="1" dirty="0">
                <a:latin typeface="Tahoma" pitchFamily="34" charset="0"/>
              </a:rPr>
              <a:t>99% of services are delivered in natural environments (home or child care</a:t>
            </a:r>
            <a:r>
              <a:rPr lang="en-US" sz="2400" b="1" dirty="0" smtClean="0">
                <a:latin typeface="Tahoma" pitchFamily="34" charset="0"/>
              </a:rPr>
              <a:t>)</a:t>
            </a:r>
          </a:p>
          <a:p>
            <a:pPr marL="342900" indent="-342900">
              <a:lnSpc>
                <a:spcPct val="90000"/>
              </a:lnSpc>
              <a:spcBef>
                <a:spcPct val="20000"/>
              </a:spcBef>
              <a:buClr>
                <a:schemeClr val="accent2"/>
              </a:buClr>
              <a:buSzPct val="75000"/>
            </a:pPr>
            <a:endParaRPr lang="en-US" sz="2400" b="1" dirty="0" smtClean="0">
              <a:latin typeface="Tahoma" pitchFamily="34" charset="0"/>
            </a:endParaRPr>
          </a:p>
          <a:p>
            <a:pPr marL="342900" indent="-342900">
              <a:lnSpc>
                <a:spcPct val="90000"/>
              </a:lnSpc>
              <a:spcBef>
                <a:spcPct val="20000"/>
              </a:spcBef>
              <a:buClr>
                <a:schemeClr val="accent2"/>
              </a:buClr>
              <a:buSzPct val="75000"/>
              <a:buFont typeface="Wingdings" pitchFamily="2" charset="2"/>
              <a:buChar char="n"/>
            </a:pPr>
            <a:r>
              <a:rPr lang="en-US" sz="2400" b="1" dirty="0" smtClean="0">
                <a:latin typeface="Tahoma" pitchFamily="34" charset="0"/>
              </a:rPr>
              <a:t>98% of transition conferences are timely</a:t>
            </a:r>
          </a:p>
          <a:p>
            <a:pPr marL="342900" indent="-342900">
              <a:lnSpc>
                <a:spcPct val="90000"/>
              </a:lnSpc>
              <a:spcBef>
                <a:spcPct val="20000"/>
              </a:spcBef>
              <a:buClr>
                <a:schemeClr val="accent2"/>
              </a:buClr>
              <a:buSzPct val="75000"/>
              <a:buFont typeface="Wingdings" pitchFamily="2" charset="2"/>
              <a:buChar char="n"/>
            </a:pPr>
            <a:endParaRPr lang="en-US" sz="2400" b="1" dirty="0" smtClean="0">
              <a:latin typeface="Tahoma" pitchFamily="34" charset="0"/>
            </a:endParaRPr>
          </a:p>
          <a:p>
            <a:pPr marL="342900" indent="-342900">
              <a:lnSpc>
                <a:spcPct val="90000"/>
              </a:lnSpc>
              <a:spcBef>
                <a:spcPct val="20000"/>
              </a:spcBef>
              <a:buClr>
                <a:schemeClr val="accent2"/>
              </a:buClr>
              <a:buSzPct val="75000"/>
              <a:buFont typeface="Wingdings" pitchFamily="2" charset="2"/>
              <a:buChar char="n"/>
            </a:pPr>
            <a:r>
              <a:rPr lang="en-US" sz="2400" b="1" dirty="0" smtClean="0">
                <a:latin typeface="Tahoma" pitchFamily="34" charset="0"/>
              </a:rPr>
              <a:t>CT Part C has been determined to “meet requirements” of IDEA five years in a row</a:t>
            </a:r>
            <a:endParaRPr lang="en-US" sz="2400" b="1" dirty="0">
              <a:latin typeface="Tahoma" pitchFamily="34" charset="0"/>
            </a:endParaRPr>
          </a:p>
          <a:p>
            <a:pPr marL="342900" indent="-342900">
              <a:lnSpc>
                <a:spcPct val="90000"/>
              </a:lnSpc>
              <a:spcBef>
                <a:spcPct val="20000"/>
              </a:spcBef>
              <a:buClr>
                <a:schemeClr val="accent2"/>
              </a:buClr>
              <a:buSzPct val="75000"/>
              <a:buFont typeface="Wingdings" pitchFamily="2" charset="2"/>
              <a:buChar char="n"/>
            </a:pPr>
            <a:endParaRPr lang="en-US" sz="1000" b="1" dirty="0">
              <a:latin typeface="Tahoma" pitchFamily="34" charset="0"/>
            </a:endParaRPr>
          </a:p>
          <a:p>
            <a:pPr marL="342900" indent="-342900">
              <a:lnSpc>
                <a:spcPct val="90000"/>
              </a:lnSpc>
              <a:spcBef>
                <a:spcPct val="20000"/>
              </a:spcBef>
              <a:buClr>
                <a:schemeClr val="accent2"/>
              </a:buClr>
              <a:buSzPct val="75000"/>
              <a:buFont typeface="Wingdings" pitchFamily="2" charset="2"/>
              <a:buChar char="n"/>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1295400" y="1219200"/>
            <a:ext cx="7086600" cy="1447800"/>
          </a:xfrm>
          <a:prstGeom prst="rect">
            <a:avLst/>
          </a:prstGeom>
          <a:noFill/>
          <a:ln w="9525">
            <a:noFill/>
            <a:miter lim="800000"/>
            <a:headEnd/>
            <a:tailEnd/>
          </a:ln>
          <a:effectLst/>
        </p:spPr>
        <p:txBody>
          <a:bodyPr anchor="ctr"/>
          <a:lstStyle/>
          <a:p>
            <a:endParaRPr lang="en-US" sz="4000">
              <a:latin typeface="Tahoma" pitchFamily="34" charset="0"/>
            </a:endParaRPr>
          </a:p>
        </p:txBody>
      </p:sp>
      <p:sp>
        <p:nvSpPr>
          <p:cNvPr id="43011" name="Rectangle 3"/>
          <p:cNvSpPr>
            <a:spLocks noChangeArrowheads="1"/>
          </p:cNvSpPr>
          <p:nvPr/>
        </p:nvSpPr>
        <p:spPr bwMode="auto">
          <a:xfrm>
            <a:off x="1333500" y="2495550"/>
            <a:ext cx="78105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dirty="0">
                <a:latin typeface="Tahoma" pitchFamily="34" charset="0"/>
              </a:rPr>
              <a:t>F</a:t>
            </a:r>
            <a:r>
              <a:rPr lang="en-US" dirty="0" smtClean="0">
                <a:latin typeface="Tahoma" pitchFamily="34" charset="0"/>
              </a:rPr>
              <a:t>amilies are surveyed </a:t>
            </a:r>
            <a:r>
              <a:rPr lang="en-US" dirty="0">
                <a:latin typeface="Tahoma" pitchFamily="34" charset="0"/>
              </a:rPr>
              <a:t>annually to determine whether Birth to Three helped them:</a:t>
            </a:r>
          </a:p>
          <a:p>
            <a:pPr marL="742950" lvl="1" indent="-285750">
              <a:spcBef>
                <a:spcPct val="20000"/>
              </a:spcBef>
              <a:buClr>
                <a:schemeClr val="tx1"/>
              </a:buClr>
              <a:buSzPct val="75000"/>
              <a:buFont typeface="Wingdings" pitchFamily="2" charset="2"/>
              <a:buChar char="n"/>
            </a:pPr>
            <a:r>
              <a:rPr lang="en-US" sz="2400" b="1" dirty="0">
                <a:latin typeface="Tahoma" pitchFamily="34" charset="0"/>
              </a:rPr>
              <a:t>Know their rights</a:t>
            </a:r>
            <a:r>
              <a:rPr lang="en-US" sz="2400" b="1" dirty="0" smtClean="0">
                <a:latin typeface="Tahoma" pitchFamily="34" charset="0"/>
              </a:rPr>
              <a:t>,  </a:t>
            </a:r>
            <a:r>
              <a:rPr lang="en-US" sz="2400" b="1" dirty="0" smtClean="0">
                <a:solidFill>
                  <a:schemeClr val="bg2">
                    <a:lumMod val="60000"/>
                    <a:lumOff val="40000"/>
                  </a:schemeClr>
                </a:solidFill>
                <a:latin typeface="Tahoma" pitchFamily="34" charset="0"/>
              </a:rPr>
              <a:t>88%</a:t>
            </a:r>
            <a:endParaRPr lang="en-US" sz="2400" b="1" dirty="0">
              <a:solidFill>
                <a:schemeClr val="bg2">
                  <a:lumMod val="60000"/>
                  <a:lumOff val="40000"/>
                </a:schemeClr>
              </a:solidFill>
              <a:latin typeface="Tahoma" pitchFamily="34" charset="0"/>
            </a:endParaRPr>
          </a:p>
          <a:p>
            <a:pPr marL="742950" lvl="1" indent="-285750">
              <a:spcBef>
                <a:spcPct val="20000"/>
              </a:spcBef>
              <a:buClr>
                <a:schemeClr val="tx1"/>
              </a:buClr>
              <a:buSzPct val="75000"/>
              <a:buFont typeface="Wingdings" pitchFamily="2" charset="2"/>
              <a:buChar char="n"/>
            </a:pPr>
            <a:endParaRPr lang="en-US" sz="1000" b="1" dirty="0">
              <a:latin typeface="Tahoma" pitchFamily="34" charset="0"/>
            </a:endParaRPr>
          </a:p>
          <a:p>
            <a:pPr marL="742950" lvl="1" indent="-285750">
              <a:spcBef>
                <a:spcPct val="20000"/>
              </a:spcBef>
              <a:buClr>
                <a:schemeClr val="tx1"/>
              </a:buClr>
              <a:buSzPct val="75000"/>
              <a:buFont typeface="Wingdings" pitchFamily="2" charset="2"/>
              <a:buChar char="n"/>
            </a:pPr>
            <a:r>
              <a:rPr lang="en-US" sz="2400" b="1" dirty="0">
                <a:latin typeface="Tahoma" pitchFamily="34" charset="0"/>
              </a:rPr>
              <a:t>Effectively communicate their     </a:t>
            </a:r>
            <a:r>
              <a:rPr lang="en-US" sz="2400" b="1" dirty="0" smtClean="0">
                <a:latin typeface="Tahoma" pitchFamily="34" charset="0"/>
              </a:rPr>
              <a:t>     children’s </a:t>
            </a:r>
            <a:r>
              <a:rPr lang="en-US" sz="2400" b="1" dirty="0">
                <a:latin typeface="Tahoma" pitchFamily="34" charset="0"/>
              </a:rPr>
              <a:t>needs,</a:t>
            </a:r>
            <a:r>
              <a:rPr lang="en-US" sz="2400" b="1" dirty="0">
                <a:solidFill>
                  <a:schemeClr val="bg2">
                    <a:lumMod val="60000"/>
                    <a:lumOff val="40000"/>
                  </a:schemeClr>
                </a:solidFill>
                <a:latin typeface="Tahoma" pitchFamily="34" charset="0"/>
              </a:rPr>
              <a:t> </a:t>
            </a:r>
            <a:r>
              <a:rPr lang="en-US" sz="2400" b="1" dirty="0" smtClean="0">
                <a:solidFill>
                  <a:schemeClr val="bg2">
                    <a:lumMod val="60000"/>
                    <a:lumOff val="40000"/>
                  </a:schemeClr>
                </a:solidFill>
                <a:latin typeface="Tahoma" pitchFamily="34" charset="0"/>
              </a:rPr>
              <a:t>  86%</a:t>
            </a:r>
            <a:endParaRPr lang="en-US" sz="2400" b="1" dirty="0">
              <a:solidFill>
                <a:schemeClr val="bg2">
                  <a:lumMod val="60000"/>
                  <a:lumOff val="40000"/>
                </a:schemeClr>
              </a:solidFill>
              <a:latin typeface="Tahoma" pitchFamily="34" charset="0"/>
            </a:endParaRPr>
          </a:p>
          <a:p>
            <a:pPr marL="742950" lvl="1" indent="-285750">
              <a:spcBef>
                <a:spcPct val="20000"/>
              </a:spcBef>
              <a:buClr>
                <a:schemeClr val="tx1"/>
              </a:buClr>
              <a:buSzPct val="75000"/>
              <a:buFont typeface="Wingdings" pitchFamily="2" charset="2"/>
              <a:buChar char="n"/>
            </a:pPr>
            <a:endParaRPr lang="en-US" sz="1000" b="1" dirty="0">
              <a:latin typeface="Tahoma" pitchFamily="34" charset="0"/>
            </a:endParaRPr>
          </a:p>
          <a:p>
            <a:pPr marL="742950" lvl="1" indent="-285750" algn="ctr">
              <a:spcBef>
                <a:spcPct val="20000"/>
              </a:spcBef>
              <a:buClr>
                <a:schemeClr val="tx1"/>
              </a:buClr>
              <a:buSzPct val="75000"/>
              <a:buFont typeface="Wingdings" pitchFamily="2" charset="2"/>
              <a:buNone/>
            </a:pPr>
            <a:r>
              <a:rPr lang="en-US" sz="2400" b="1" dirty="0">
                <a:solidFill>
                  <a:srgbClr val="00FF99"/>
                </a:solidFill>
                <a:latin typeface="Tahoma" pitchFamily="34" charset="0"/>
              </a:rPr>
              <a:t>and, most importantly,</a:t>
            </a:r>
          </a:p>
          <a:p>
            <a:pPr marL="742950" lvl="1" indent="-285750" algn="ctr">
              <a:spcBef>
                <a:spcPct val="20000"/>
              </a:spcBef>
              <a:buClr>
                <a:schemeClr val="tx1"/>
              </a:buClr>
              <a:buSzPct val="75000"/>
              <a:buFont typeface="Wingdings" pitchFamily="2" charset="2"/>
              <a:buNone/>
            </a:pPr>
            <a:endParaRPr lang="en-US" sz="1000" b="1" dirty="0">
              <a:solidFill>
                <a:srgbClr val="00FF99"/>
              </a:solidFill>
              <a:latin typeface="Tahoma" pitchFamily="34" charset="0"/>
            </a:endParaRPr>
          </a:p>
          <a:p>
            <a:pPr marL="742950" lvl="1" indent="-285750">
              <a:spcBef>
                <a:spcPct val="20000"/>
              </a:spcBef>
              <a:buClr>
                <a:schemeClr val="tx1"/>
              </a:buClr>
              <a:buSzPct val="75000"/>
              <a:buFont typeface="Wingdings" pitchFamily="2" charset="2"/>
              <a:buChar char="n"/>
            </a:pPr>
            <a:r>
              <a:rPr lang="en-US" sz="2400" b="1" dirty="0">
                <a:latin typeface="Tahoma" pitchFamily="34" charset="0"/>
              </a:rPr>
              <a:t>Help their children develop and </a:t>
            </a:r>
            <a:r>
              <a:rPr lang="en-US" sz="2400" b="1" dirty="0" smtClean="0">
                <a:latin typeface="Tahoma" pitchFamily="34" charset="0"/>
              </a:rPr>
              <a:t>learn </a:t>
            </a:r>
            <a:r>
              <a:rPr lang="en-US" sz="2400" b="1" dirty="0" smtClean="0">
                <a:solidFill>
                  <a:schemeClr val="bg2">
                    <a:lumMod val="60000"/>
                    <a:lumOff val="40000"/>
                  </a:schemeClr>
                </a:solidFill>
                <a:latin typeface="Tahoma" pitchFamily="34" charset="0"/>
              </a:rPr>
              <a:t>95%</a:t>
            </a:r>
            <a:endParaRPr lang="en-US" sz="2400" b="1" dirty="0">
              <a:solidFill>
                <a:schemeClr val="bg2">
                  <a:lumMod val="60000"/>
                  <a:lumOff val="40000"/>
                </a:schemeClr>
              </a:solidFill>
              <a:latin typeface="Tahoma" pitchFamily="34" charset="0"/>
            </a:endParaRPr>
          </a:p>
        </p:txBody>
      </p:sp>
      <p:sp>
        <p:nvSpPr>
          <p:cNvPr id="43013" name="Rectangle 5"/>
          <p:cNvSpPr>
            <a:spLocks noChangeArrowheads="1"/>
          </p:cNvSpPr>
          <p:nvPr/>
        </p:nvSpPr>
        <p:spPr bwMode="auto">
          <a:xfrm>
            <a:off x="1295400" y="1066800"/>
            <a:ext cx="7467600" cy="1447800"/>
          </a:xfrm>
          <a:prstGeom prst="rect">
            <a:avLst/>
          </a:prstGeom>
          <a:noFill/>
          <a:ln w="9525">
            <a:noFill/>
            <a:miter lim="800000"/>
            <a:headEnd/>
            <a:tailEnd/>
          </a:ln>
          <a:effectLst/>
        </p:spPr>
        <p:txBody>
          <a:bodyPr anchor="ctr"/>
          <a:lstStyle/>
          <a:p>
            <a:r>
              <a:rPr lang="en-US" sz="4000" b="1" dirty="0">
                <a:latin typeface="Tahoma" pitchFamily="34" charset="0"/>
              </a:rPr>
              <a:t>Is Anyone Better Off?</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1295400" y="1219200"/>
            <a:ext cx="7086600" cy="1447800"/>
          </a:xfrm>
          <a:prstGeom prst="rect">
            <a:avLst/>
          </a:prstGeom>
          <a:noFill/>
          <a:ln w="9525">
            <a:noFill/>
            <a:miter lim="800000"/>
            <a:headEnd/>
            <a:tailEnd/>
          </a:ln>
          <a:effectLst/>
        </p:spPr>
        <p:txBody>
          <a:bodyPr anchor="ctr"/>
          <a:lstStyle/>
          <a:p>
            <a:endParaRPr lang="en-US" sz="4000">
              <a:latin typeface="Tahoma" pitchFamily="34" charset="0"/>
            </a:endParaRPr>
          </a:p>
        </p:txBody>
      </p:sp>
      <p:sp>
        <p:nvSpPr>
          <p:cNvPr id="40963" name="Rectangle 3"/>
          <p:cNvSpPr>
            <a:spLocks noChangeArrowheads="1"/>
          </p:cNvSpPr>
          <p:nvPr/>
        </p:nvSpPr>
        <p:spPr bwMode="auto">
          <a:xfrm>
            <a:off x="1447800" y="1863090"/>
            <a:ext cx="71628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dirty="0" smtClean="0">
                <a:latin typeface="Tahoma" pitchFamily="34" charset="0"/>
              </a:rPr>
              <a:t>9% </a:t>
            </a:r>
            <a:r>
              <a:rPr lang="en-US" dirty="0">
                <a:latin typeface="Tahoma" pitchFamily="34" charset="0"/>
              </a:rPr>
              <a:t>of children exiting (about </a:t>
            </a:r>
            <a:r>
              <a:rPr lang="en-US" dirty="0" smtClean="0">
                <a:latin typeface="Tahoma" pitchFamily="34" charset="0"/>
              </a:rPr>
              <a:t>450 </a:t>
            </a:r>
            <a:r>
              <a:rPr lang="en-US" dirty="0">
                <a:latin typeface="Tahoma" pitchFamily="34" charset="0"/>
              </a:rPr>
              <a:t>each year) are no longer in need of services</a:t>
            </a:r>
          </a:p>
          <a:p>
            <a:pPr marL="342900" indent="-342900">
              <a:spcBef>
                <a:spcPct val="20000"/>
              </a:spcBef>
              <a:buClr>
                <a:schemeClr val="accent2"/>
              </a:buClr>
              <a:buSzPct val="75000"/>
              <a:buFont typeface="Wingdings" pitchFamily="2" charset="2"/>
              <a:buChar char="n"/>
            </a:pPr>
            <a:endParaRPr lang="en-US" sz="1000" dirty="0">
              <a:latin typeface="Tahoma" pitchFamily="34" charset="0"/>
            </a:endParaRPr>
          </a:p>
          <a:p>
            <a:pPr marL="342900" indent="-342900">
              <a:spcBef>
                <a:spcPct val="20000"/>
              </a:spcBef>
              <a:buClr>
                <a:schemeClr val="accent2"/>
              </a:buClr>
              <a:buSzPct val="75000"/>
              <a:buFont typeface="Wingdings" pitchFamily="2" charset="2"/>
              <a:buChar char="n"/>
            </a:pPr>
            <a:r>
              <a:rPr lang="en-US" dirty="0" smtClean="0">
                <a:latin typeface="Tahoma" pitchFamily="34" charset="0"/>
              </a:rPr>
              <a:t>2100 children transition </a:t>
            </a:r>
            <a:r>
              <a:rPr lang="en-US" dirty="0">
                <a:latin typeface="Tahoma" pitchFamily="34" charset="0"/>
              </a:rPr>
              <a:t>to preschool special education </a:t>
            </a:r>
            <a:r>
              <a:rPr lang="en-US" dirty="0" smtClean="0">
                <a:latin typeface="Tahoma" pitchFamily="34" charset="0"/>
              </a:rPr>
              <a:t>services (44% of all children exiting and 81% of those referred to their school districts)</a:t>
            </a:r>
            <a:endParaRPr lang="en-US" dirty="0">
              <a:latin typeface="Tahoma" pitchFamily="34" charset="0"/>
            </a:endParaRPr>
          </a:p>
          <a:p>
            <a:pPr marL="342900" indent="-342900">
              <a:spcBef>
                <a:spcPct val="20000"/>
              </a:spcBef>
              <a:buClr>
                <a:schemeClr val="accent2"/>
              </a:buClr>
              <a:buSzPct val="75000"/>
              <a:buFont typeface="Wingdings" pitchFamily="2" charset="2"/>
              <a:buChar char="n"/>
            </a:pPr>
            <a:endParaRPr lang="en-US" sz="1000" dirty="0">
              <a:latin typeface="Tahoma" pitchFamily="34" charset="0"/>
            </a:endParaRPr>
          </a:p>
          <a:p>
            <a:pPr marL="342900" indent="-342900">
              <a:spcBef>
                <a:spcPct val="20000"/>
              </a:spcBef>
              <a:buClr>
                <a:schemeClr val="accent2"/>
              </a:buClr>
              <a:buSzPct val="75000"/>
              <a:buFont typeface="Wingdings" pitchFamily="2" charset="2"/>
              <a:buChar char="n"/>
            </a:pPr>
            <a:r>
              <a:rPr lang="en-US" dirty="0">
                <a:latin typeface="Tahoma" pitchFamily="34" charset="0"/>
              </a:rPr>
              <a:t>By Kindergarten age, only 50% of children who ever received Birth to Three services are enrolled in special </a:t>
            </a:r>
            <a:r>
              <a:rPr lang="en-US" dirty="0" smtClean="0">
                <a:latin typeface="Tahoma" pitchFamily="34" charset="0"/>
              </a:rPr>
              <a:t>education.  Tracked by SASID from B-3 to SDE data.</a:t>
            </a:r>
            <a:endParaRPr lang="en-US" dirty="0">
              <a:latin typeface="Tahoma" pitchFamily="34" charset="0"/>
            </a:endParaRPr>
          </a:p>
        </p:txBody>
      </p:sp>
      <p:sp>
        <p:nvSpPr>
          <p:cNvPr id="40967" name="Rectangle 7"/>
          <p:cNvSpPr>
            <a:spLocks noChangeArrowheads="1"/>
          </p:cNvSpPr>
          <p:nvPr/>
        </p:nvSpPr>
        <p:spPr bwMode="auto">
          <a:xfrm>
            <a:off x="1295400" y="792480"/>
            <a:ext cx="7467600" cy="1447800"/>
          </a:xfrm>
          <a:prstGeom prst="rect">
            <a:avLst/>
          </a:prstGeom>
          <a:noFill/>
          <a:ln w="9525">
            <a:noFill/>
            <a:miter lim="800000"/>
            <a:headEnd/>
            <a:tailEnd/>
          </a:ln>
          <a:effectLst/>
        </p:spPr>
        <p:txBody>
          <a:bodyPr anchor="ctr"/>
          <a:lstStyle/>
          <a:p>
            <a:r>
              <a:rPr lang="en-US" sz="4000" b="1" dirty="0">
                <a:latin typeface="Tahoma" pitchFamily="34" charset="0"/>
              </a:rPr>
              <a:t>Is Anyone Better Off?</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295400" y="1219200"/>
            <a:ext cx="7086600" cy="1447800"/>
          </a:xfrm>
          <a:prstGeom prst="rect">
            <a:avLst/>
          </a:prstGeom>
          <a:noFill/>
          <a:ln w="9525">
            <a:noFill/>
            <a:miter lim="800000"/>
            <a:headEnd/>
            <a:tailEnd/>
          </a:ln>
          <a:effectLst/>
        </p:spPr>
        <p:txBody>
          <a:bodyPr anchor="ctr"/>
          <a:lstStyle/>
          <a:p>
            <a:endParaRPr lang="en-US" sz="4000">
              <a:latin typeface="Tahoma" pitchFamily="34" charset="0"/>
            </a:endParaRPr>
          </a:p>
        </p:txBody>
      </p:sp>
      <p:sp>
        <p:nvSpPr>
          <p:cNvPr id="44035" name="Rectangle 3"/>
          <p:cNvSpPr>
            <a:spLocks noChangeArrowheads="1"/>
          </p:cNvSpPr>
          <p:nvPr/>
        </p:nvSpPr>
        <p:spPr bwMode="auto">
          <a:xfrm>
            <a:off x="1447800" y="2514600"/>
            <a:ext cx="739140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dirty="0" smtClean="0">
                <a:latin typeface="Tahoma" pitchFamily="34" charset="0"/>
              </a:rPr>
              <a:t>We assess children entering </a:t>
            </a:r>
            <a:r>
              <a:rPr lang="en-US" dirty="0">
                <a:latin typeface="Tahoma" pitchFamily="34" charset="0"/>
              </a:rPr>
              <a:t>and exiting the program </a:t>
            </a:r>
            <a:r>
              <a:rPr lang="en-US" dirty="0" smtClean="0">
                <a:latin typeface="Tahoma" pitchFamily="34" charset="0"/>
              </a:rPr>
              <a:t>to determine progress in:  </a:t>
            </a:r>
            <a:endParaRPr lang="en-US" dirty="0">
              <a:latin typeface="Tahoma" pitchFamily="34" charset="0"/>
            </a:endParaRPr>
          </a:p>
          <a:p>
            <a:pPr marL="742950" lvl="1" indent="-285750">
              <a:spcBef>
                <a:spcPct val="20000"/>
              </a:spcBef>
              <a:buClr>
                <a:schemeClr val="tx1"/>
              </a:buClr>
              <a:buSzPct val="75000"/>
              <a:buFont typeface="Wingdings" pitchFamily="2" charset="2"/>
              <a:buChar char="n"/>
            </a:pPr>
            <a:r>
              <a:rPr lang="en-US" dirty="0">
                <a:latin typeface="Tahoma" pitchFamily="34" charset="0"/>
              </a:rPr>
              <a:t>Positive social/emotional skills; </a:t>
            </a:r>
          </a:p>
          <a:p>
            <a:pPr marL="742950" lvl="1" indent="-285750">
              <a:spcBef>
                <a:spcPct val="20000"/>
              </a:spcBef>
              <a:buClr>
                <a:schemeClr val="tx1"/>
              </a:buClr>
              <a:buSzPct val="75000"/>
              <a:buFont typeface="Wingdings" pitchFamily="2" charset="2"/>
              <a:buChar char="n"/>
            </a:pPr>
            <a:r>
              <a:rPr lang="en-US" dirty="0">
                <a:latin typeface="Tahoma" pitchFamily="34" charset="0"/>
              </a:rPr>
              <a:t>Acquiring and using knowledge and </a:t>
            </a:r>
            <a:r>
              <a:rPr lang="en-US" dirty="0" smtClean="0">
                <a:latin typeface="Tahoma" pitchFamily="34" charset="0"/>
              </a:rPr>
              <a:t>skills (includes communication); </a:t>
            </a:r>
            <a:r>
              <a:rPr lang="en-US" dirty="0">
                <a:latin typeface="Tahoma" pitchFamily="34" charset="0"/>
              </a:rPr>
              <a:t>and </a:t>
            </a:r>
          </a:p>
          <a:p>
            <a:pPr marL="742950" lvl="1" indent="-285750">
              <a:spcBef>
                <a:spcPct val="20000"/>
              </a:spcBef>
              <a:buClr>
                <a:schemeClr val="tx1"/>
              </a:buClr>
              <a:buSzPct val="75000"/>
              <a:buFont typeface="Wingdings" pitchFamily="2" charset="2"/>
              <a:buChar char="n"/>
            </a:pPr>
            <a:r>
              <a:rPr lang="en-US" dirty="0">
                <a:latin typeface="Tahoma" pitchFamily="34" charset="0"/>
              </a:rPr>
              <a:t>Using appropriate behaviors to meet their needs</a:t>
            </a:r>
          </a:p>
        </p:txBody>
      </p:sp>
      <p:sp>
        <p:nvSpPr>
          <p:cNvPr id="44036" name="Rectangle 4"/>
          <p:cNvSpPr>
            <a:spLocks noChangeArrowheads="1"/>
          </p:cNvSpPr>
          <p:nvPr/>
        </p:nvSpPr>
        <p:spPr bwMode="auto">
          <a:xfrm>
            <a:off x="1295400" y="1066800"/>
            <a:ext cx="7467600" cy="1447800"/>
          </a:xfrm>
          <a:prstGeom prst="rect">
            <a:avLst/>
          </a:prstGeom>
          <a:noFill/>
          <a:ln w="9525">
            <a:noFill/>
            <a:miter lim="800000"/>
            <a:headEnd/>
            <a:tailEnd/>
          </a:ln>
          <a:effectLst/>
        </p:spPr>
        <p:txBody>
          <a:bodyPr anchor="ctr"/>
          <a:lstStyle/>
          <a:p>
            <a:r>
              <a:rPr lang="en-US" sz="4000" b="1" dirty="0">
                <a:latin typeface="Tahoma" pitchFamily="34" charset="0"/>
              </a:rPr>
              <a:t>Is Anyone Better Off?</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295400" y="1219200"/>
            <a:ext cx="7086600" cy="1447800"/>
          </a:xfrm>
          <a:prstGeom prst="rect">
            <a:avLst/>
          </a:prstGeom>
          <a:noFill/>
          <a:ln w="9525">
            <a:noFill/>
            <a:miter lim="800000"/>
            <a:headEnd/>
            <a:tailEnd/>
          </a:ln>
          <a:effectLst/>
        </p:spPr>
        <p:txBody>
          <a:bodyPr anchor="ctr"/>
          <a:lstStyle/>
          <a:p>
            <a:endParaRPr lang="en-US" sz="4000">
              <a:latin typeface="Tahoma" pitchFamily="34" charset="0"/>
            </a:endParaRPr>
          </a:p>
        </p:txBody>
      </p:sp>
      <p:sp>
        <p:nvSpPr>
          <p:cNvPr id="44035" name="Rectangle 3"/>
          <p:cNvSpPr>
            <a:spLocks noChangeArrowheads="1"/>
          </p:cNvSpPr>
          <p:nvPr/>
        </p:nvSpPr>
        <p:spPr bwMode="auto">
          <a:xfrm>
            <a:off x="1280160" y="2514600"/>
            <a:ext cx="7863840" cy="609600"/>
          </a:xfrm>
          <a:prstGeom prst="rect">
            <a:avLst/>
          </a:prstGeom>
          <a:noFill/>
          <a:ln w="9525">
            <a:noFill/>
            <a:miter lim="800000"/>
            <a:headEnd/>
            <a:tailEnd/>
          </a:ln>
          <a:effectLst/>
        </p:spPr>
        <p:txBody>
          <a:bodyPr/>
          <a:lstStyle/>
          <a:p>
            <a:pPr marL="342900" indent="-342900">
              <a:spcBef>
                <a:spcPct val="20000"/>
              </a:spcBef>
              <a:buClr>
                <a:schemeClr val="accent2"/>
              </a:buClr>
              <a:buSzPct val="75000"/>
            </a:pPr>
            <a:r>
              <a:rPr lang="en-US" u="sng" dirty="0" smtClean="0">
                <a:solidFill>
                  <a:srgbClr val="00FF99"/>
                </a:solidFill>
                <a:latin typeface="Tahoma" pitchFamily="34" charset="0"/>
              </a:rPr>
              <a:t>Skill Area</a:t>
            </a:r>
            <a:r>
              <a:rPr lang="en-US" dirty="0" smtClean="0">
                <a:solidFill>
                  <a:srgbClr val="00FF99"/>
                </a:solidFill>
                <a:latin typeface="Tahoma" pitchFamily="34" charset="0"/>
              </a:rPr>
              <a:t>		</a:t>
            </a:r>
            <a:r>
              <a:rPr lang="en-US" u="sng" dirty="0" smtClean="0">
                <a:solidFill>
                  <a:srgbClr val="00FF99"/>
                </a:solidFill>
                <a:latin typeface="Tahoma" pitchFamily="34" charset="0"/>
              </a:rPr>
              <a:t>Caught Up</a:t>
            </a:r>
            <a:r>
              <a:rPr lang="en-US" dirty="0" smtClean="0">
                <a:solidFill>
                  <a:srgbClr val="00FF99"/>
                </a:solidFill>
                <a:latin typeface="Tahoma" pitchFamily="34" charset="0"/>
              </a:rPr>
              <a:t>	   </a:t>
            </a:r>
            <a:r>
              <a:rPr lang="en-US" u="sng" dirty="0" smtClean="0">
                <a:solidFill>
                  <a:srgbClr val="00FF99"/>
                </a:solidFill>
                <a:latin typeface="Tahoma" pitchFamily="34" charset="0"/>
              </a:rPr>
              <a:t>Reduced the gap</a:t>
            </a:r>
          </a:p>
          <a:p>
            <a:pPr marL="342900" indent="-342900">
              <a:spcBef>
                <a:spcPct val="20000"/>
              </a:spcBef>
              <a:buClr>
                <a:schemeClr val="accent2"/>
              </a:buClr>
              <a:buSzPct val="75000"/>
            </a:pPr>
            <a:endParaRPr lang="en-US" dirty="0" smtClean="0">
              <a:latin typeface="Tahoma" pitchFamily="34" charset="0"/>
            </a:endParaRPr>
          </a:p>
          <a:p>
            <a:pPr marL="342900" indent="-342900">
              <a:spcBef>
                <a:spcPct val="20000"/>
              </a:spcBef>
              <a:buClr>
                <a:schemeClr val="accent2"/>
              </a:buClr>
              <a:buSzPct val="75000"/>
            </a:pPr>
            <a:r>
              <a:rPr lang="en-US" dirty="0" smtClean="0">
                <a:latin typeface="Tahoma" pitchFamily="34" charset="0"/>
              </a:rPr>
              <a:t>Social/emotional		51%		83%</a:t>
            </a:r>
          </a:p>
          <a:p>
            <a:pPr marL="342900" indent="-342900">
              <a:spcBef>
                <a:spcPct val="20000"/>
              </a:spcBef>
              <a:buClr>
                <a:schemeClr val="accent2"/>
              </a:buClr>
              <a:buSzPct val="75000"/>
            </a:pPr>
            <a:endParaRPr lang="en-US" sz="1400" dirty="0" smtClean="0">
              <a:latin typeface="Tahoma" pitchFamily="34" charset="0"/>
            </a:endParaRPr>
          </a:p>
          <a:p>
            <a:pPr marL="342900" indent="-342900">
              <a:spcBef>
                <a:spcPct val="20000"/>
              </a:spcBef>
              <a:buClr>
                <a:schemeClr val="accent2"/>
              </a:buClr>
              <a:buSzPct val="75000"/>
            </a:pPr>
            <a:r>
              <a:rPr lang="en-US" dirty="0" smtClean="0">
                <a:latin typeface="Tahoma" pitchFamily="34" charset="0"/>
              </a:rPr>
              <a:t>Knowledge and</a:t>
            </a:r>
          </a:p>
          <a:p>
            <a:pPr marL="342900" indent="-342900">
              <a:spcBef>
                <a:spcPct val="20000"/>
              </a:spcBef>
              <a:buClr>
                <a:schemeClr val="accent2"/>
              </a:buClr>
              <a:buSzPct val="75000"/>
            </a:pPr>
            <a:r>
              <a:rPr lang="en-US" dirty="0" smtClean="0">
                <a:latin typeface="Tahoma" pitchFamily="34" charset="0"/>
              </a:rPr>
              <a:t> skills 			55%		83%</a:t>
            </a:r>
          </a:p>
          <a:p>
            <a:pPr marL="342900" indent="-342900">
              <a:spcBef>
                <a:spcPct val="20000"/>
              </a:spcBef>
              <a:buClr>
                <a:schemeClr val="accent2"/>
              </a:buClr>
              <a:buSzPct val="75000"/>
            </a:pPr>
            <a:endParaRPr lang="en-US" dirty="0" smtClean="0">
              <a:latin typeface="Tahoma" pitchFamily="34" charset="0"/>
            </a:endParaRPr>
          </a:p>
          <a:p>
            <a:pPr marL="342900" indent="-342900">
              <a:spcBef>
                <a:spcPct val="20000"/>
              </a:spcBef>
              <a:buClr>
                <a:schemeClr val="accent2"/>
              </a:buClr>
              <a:buSzPct val="75000"/>
            </a:pPr>
            <a:r>
              <a:rPr lang="en-US" dirty="0" smtClean="0">
                <a:latin typeface="Tahoma" pitchFamily="34" charset="0"/>
              </a:rPr>
              <a:t>Appropriate behaviors	63%		89%</a:t>
            </a:r>
            <a:endParaRPr lang="en-US" dirty="0">
              <a:latin typeface="Tahoma" pitchFamily="34" charset="0"/>
            </a:endParaRPr>
          </a:p>
        </p:txBody>
      </p:sp>
      <p:sp>
        <p:nvSpPr>
          <p:cNvPr id="44036" name="Rectangle 4"/>
          <p:cNvSpPr>
            <a:spLocks noChangeArrowheads="1"/>
          </p:cNvSpPr>
          <p:nvPr/>
        </p:nvSpPr>
        <p:spPr bwMode="auto">
          <a:xfrm>
            <a:off x="1295400" y="1066800"/>
            <a:ext cx="7467600" cy="1447800"/>
          </a:xfrm>
          <a:prstGeom prst="rect">
            <a:avLst/>
          </a:prstGeom>
          <a:noFill/>
          <a:ln w="9525">
            <a:noFill/>
            <a:miter lim="800000"/>
            <a:headEnd/>
            <a:tailEnd/>
          </a:ln>
          <a:effectLst/>
        </p:spPr>
        <p:txBody>
          <a:bodyPr anchor="ctr"/>
          <a:lstStyle/>
          <a:p>
            <a:r>
              <a:rPr lang="en-US" sz="4000" b="1" dirty="0">
                <a:latin typeface="Tahoma" pitchFamily="34" charset="0"/>
              </a:rPr>
              <a:t>Is Anyone Better Off?</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1295400" y="1219200"/>
            <a:ext cx="7086600" cy="1447800"/>
          </a:xfrm>
          <a:prstGeom prst="rect">
            <a:avLst/>
          </a:prstGeom>
          <a:noFill/>
          <a:ln w="9525">
            <a:noFill/>
            <a:miter lim="800000"/>
            <a:headEnd/>
            <a:tailEnd/>
          </a:ln>
          <a:effectLst/>
        </p:spPr>
        <p:txBody>
          <a:bodyPr anchor="ctr"/>
          <a:lstStyle/>
          <a:p>
            <a:endParaRPr lang="en-US" sz="4000">
              <a:latin typeface="Tahoma" pitchFamily="34" charset="0"/>
            </a:endParaRPr>
          </a:p>
        </p:txBody>
      </p:sp>
      <p:sp>
        <p:nvSpPr>
          <p:cNvPr id="62468" name="Rectangle 4"/>
          <p:cNvSpPr>
            <a:spLocks noChangeArrowheads="1"/>
          </p:cNvSpPr>
          <p:nvPr/>
        </p:nvSpPr>
        <p:spPr bwMode="auto">
          <a:xfrm>
            <a:off x="1085850" y="2390775"/>
            <a:ext cx="85344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sz="3200" dirty="0" smtClean="0">
                <a:solidFill>
                  <a:schemeClr val="bg2">
                    <a:lumMod val="60000"/>
                    <a:lumOff val="40000"/>
                  </a:schemeClr>
                </a:solidFill>
                <a:latin typeface="Tahoma" pitchFamily="34" charset="0"/>
              </a:rPr>
              <a:t>DCF</a:t>
            </a:r>
            <a:r>
              <a:rPr lang="en-US" sz="3200" dirty="0" smtClean="0">
                <a:latin typeface="Tahoma" pitchFamily="34" charset="0"/>
              </a:rPr>
              <a:t> – agreement on CAPTA referrals</a:t>
            </a:r>
            <a:endParaRPr lang="en-US" sz="3200" dirty="0">
              <a:latin typeface="Tahoma" pitchFamily="34" charset="0"/>
            </a:endParaRPr>
          </a:p>
          <a:p>
            <a:pPr marL="342900" indent="-342900">
              <a:spcBef>
                <a:spcPct val="20000"/>
              </a:spcBef>
              <a:buClr>
                <a:schemeClr val="accent2"/>
              </a:buClr>
              <a:buSzPct val="75000"/>
              <a:buFont typeface="Wingdings" pitchFamily="2" charset="2"/>
              <a:buChar char="n"/>
            </a:pPr>
            <a:r>
              <a:rPr lang="en-US" sz="3200" dirty="0" smtClean="0">
                <a:solidFill>
                  <a:schemeClr val="bg2">
                    <a:lumMod val="60000"/>
                    <a:lumOff val="40000"/>
                  </a:schemeClr>
                </a:solidFill>
                <a:latin typeface="Tahoma" pitchFamily="34" charset="0"/>
              </a:rPr>
              <a:t>DSS</a:t>
            </a:r>
            <a:r>
              <a:rPr lang="en-US" sz="3200" dirty="0" smtClean="0">
                <a:latin typeface="Tahoma" pitchFamily="34" charset="0"/>
              </a:rPr>
              <a:t> – co-fund Child Development Infoline Office with the Children’s Trust Fund;</a:t>
            </a:r>
          </a:p>
          <a:p>
            <a:pPr marL="800100" lvl="1" indent="-342900">
              <a:spcBef>
                <a:spcPct val="20000"/>
              </a:spcBef>
              <a:buClr>
                <a:schemeClr val="accent2"/>
              </a:buClr>
              <a:buSzPct val="75000"/>
            </a:pPr>
            <a:r>
              <a:rPr lang="en-US" sz="3200" dirty="0" smtClean="0">
                <a:latin typeface="Tahoma" pitchFamily="34" charset="0"/>
              </a:rPr>
              <a:t>Bill Medicaid </a:t>
            </a:r>
            <a:endParaRPr lang="en-US" sz="3200" dirty="0">
              <a:latin typeface="Tahoma" pitchFamily="34" charset="0"/>
            </a:endParaRPr>
          </a:p>
          <a:p>
            <a:pPr marL="342900" indent="-342900">
              <a:spcBef>
                <a:spcPct val="20000"/>
              </a:spcBef>
              <a:buClr>
                <a:schemeClr val="accent2"/>
              </a:buClr>
              <a:buSzPct val="75000"/>
              <a:buFont typeface="Wingdings" pitchFamily="2" charset="2"/>
              <a:buChar char="n"/>
            </a:pPr>
            <a:r>
              <a:rPr lang="en-US" sz="3200" dirty="0" smtClean="0">
                <a:solidFill>
                  <a:schemeClr val="bg2">
                    <a:lumMod val="60000"/>
                    <a:lumOff val="40000"/>
                  </a:schemeClr>
                </a:solidFill>
                <a:latin typeface="Tahoma" pitchFamily="34" charset="0"/>
              </a:rPr>
              <a:t>SDE</a:t>
            </a:r>
            <a:r>
              <a:rPr lang="en-US" sz="3200" dirty="0" smtClean="0">
                <a:latin typeface="Tahoma" pitchFamily="34" charset="0"/>
              </a:rPr>
              <a:t> – notification to districts, data   sharing, co-fund training and newsletter</a:t>
            </a:r>
            <a:endParaRPr lang="en-US" sz="3200" dirty="0">
              <a:latin typeface="Tahoma" pitchFamily="34" charset="0"/>
            </a:endParaRPr>
          </a:p>
          <a:p>
            <a:pPr marL="342900" indent="-342900">
              <a:spcBef>
                <a:spcPct val="20000"/>
              </a:spcBef>
              <a:buClr>
                <a:schemeClr val="accent2"/>
              </a:buClr>
              <a:buSzPct val="75000"/>
              <a:buFont typeface="Wingdings" pitchFamily="2" charset="2"/>
              <a:buChar char="n"/>
            </a:pPr>
            <a:r>
              <a:rPr lang="en-US" sz="3200" dirty="0" smtClean="0">
                <a:solidFill>
                  <a:schemeClr val="bg2">
                    <a:lumMod val="60000"/>
                    <a:lumOff val="40000"/>
                  </a:schemeClr>
                </a:solidFill>
                <a:latin typeface="Tahoma" pitchFamily="34" charset="0"/>
              </a:rPr>
              <a:t>DPH</a:t>
            </a:r>
            <a:r>
              <a:rPr lang="en-US" sz="3200" dirty="0" smtClean="0">
                <a:latin typeface="Tahoma" pitchFamily="34" charset="0"/>
              </a:rPr>
              <a:t> – finding preemies and children with hearing loss, home visiting advisory</a:t>
            </a:r>
            <a:endParaRPr lang="en-US" sz="3200" dirty="0">
              <a:latin typeface="Tahoma" pitchFamily="34" charset="0"/>
            </a:endParaRPr>
          </a:p>
          <a:p>
            <a:pPr marL="342900" indent="-342900">
              <a:spcBef>
                <a:spcPct val="20000"/>
              </a:spcBef>
              <a:buClr>
                <a:schemeClr val="accent2"/>
              </a:buClr>
              <a:buSzPct val="75000"/>
              <a:buFont typeface="Wingdings" pitchFamily="2" charset="2"/>
              <a:buNone/>
            </a:pPr>
            <a:endParaRPr lang="en-US" sz="3200" dirty="0">
              <a:latin typeface="Tahoma" pitchFamily="34" charset="0"/>
            </a:endParaRPr>
          </a:p>
        </p:txBody>
      </p:sp>
      <p:sp>
        <p:nvSpPr>
          <p:cNvPr id="62469" name="Rectangle 5"/>
          <p:cNvSpPr>
            <a:spLocks noChangeArrowheads="1"/>
          </p:cNvSpPr>
          <p:nvPr/>
        </p:nvSpPr>
        <p:spPr bwMode="auto">
          <a:xfrm>
            <a:off x="1295400" y="1066800"/>
            <a:ext cx="7467600" cy="1447800"/>
          </a:xfrm>
          <a:prstGeom prst="rect">
            <a:avLst/>
          </a:prstGeom>
          <a:noFill/>
          <a:ln w="9525">
            <a:noFill/>
            <a:miter lim="800000"/>
            <a:headEnd/>
            <a:tailEnd/>
          </a:ln>
          <a:effectLst/>
        </p:spPr>
        <p:txBody>
          <a:bodyPr anchor="ctr"/>
          <a:lstStyle/>
          <a:p>
            <a:r>
              <a:rPr lang="en-US" sz="4000" b="1" dirty="0" smtClean="0">
                <a:latin typeface="+mj-lt"/>
              </a:rPr>
              <a:t>We can’t do this without our partners</a:t>
            </a:r>
            <a:endParaRPr lang="en-US" sz="4000" b="1" dirty="0">
              <a:latin typeface="+mj-lt"/>
            </a:endParaRPr>
          </a:p>
        </p:txBody>
      </p:sp>
      <p:sp>
        <p:nvSpPr>
          <p:cNvPr id="62470" name="Text Box 6"/>
          <p:cNvSpPr txBox="1">
            <a:spLocks noChangeArrowheads="1"/>
          </p:cNvSpPr>
          <p:nvPr/>
        </p:nvSpPr>
        <p:spPr bwMode="auto">
          <a:xfrm>
            <a:off x="6553200" y="533400"/>
            <a:ext cx="2209800" cy="457200"/>
          </a:xfrm>
          <a:prstGeom prst="rect">
            <a:avLst/>
          </a:prstGeom>
          <a:noFill/>
          <a:ln w="9525">
            <a:noFill/>
            <a:miter lim="800000"/>
            <a:headEnd/>
            <a:tailEnd/>
          </a:ln>
          <a:effectLst/>
        </p:spPr>
        <p:txBody>
          <a:bodyPr>
            <a:spAutoFit/>
          </a:bodyPr>
          <a:lstStyle/>
          <a:p>
            <a:pPr>
              <a:spcBef>
                <a:spcPct val="50000"/>
              </a:spcBef>
            </a:pPr>
            <a:endParaRPr 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050"/>
          <p:cNvSpPr>
            <a:spLocks noChangeArrowheads="1"/>
          </p:cNvSpPr>
          <p:nvPr/>
        </p:nvSpPr>
        <p:spPr bwMode="auto">
          <a:xfrm>
            <a:off x="1243964" y="1130300"/>
            <a:ext cx="7183755" cy="7340471"/>
          </a:xfrm>
          <a:prstGeom prst="rect">
            <a:avLst/>
          </a:prstGeom>
          <a:noFill/>
          <a:ln w="9525">
            <a:noFill/>
            <a:miter lim="800000"/>
            <a:headEnd/>
            <a:tailEnd/>
          </a:ln>
          <a:effectLst/>
        </p:spPr>
        <p:txBody>
          <a:bodyPr wrap="square">
            <a:spAutoFit/>
          </a:bodyPr>
          <a:lstStyle/>
          <a:p>
            <a:pPr>
              <a:spcBef>
                <a:spcPct val="50000"/>
              </a:spcBef>
            </a:pPr>
            <a:r>
              <a:rPr lang="en-US" b="1" dirty="0" smtClean="0">
                <a:latin typeface="Tahoma" pitchFamily="34" charset="0"/>
              </a:rPr>
              <a:t>IDEA Part  C encourages</a:t>
            </a:r>
            <a:r>
              <a:rPr lang="en-US" b="1" dirty="0">
                <a:latin typeface="Tahoma" pitchFamily="34" charset="0"/>
              </a:rPr>
              <a:t>, but does not </a:t>
            </a:r>
            <a:r>
              <a:rPr lang="en-US" b="1" dirty="0" smtClean="0">
                <a:latin typeface="Tahoma" pitchFamily="34" charset="0"/>
              </a:rPr>
              <a:t>require, </a:t>
            </a:r>
            <a:r>
              <a:rPr lang="en-US" b="1" dirty="0">
                <a:latin typeface="Tahoma" pitchFamily="34" charset="0"/>
              </a:rPr>
              <a:t>states to </a:t>
            </a:r>
            <a:r>
              <a:rPr lang="en-US" b="1" dirty="0" smtClean="0">
                <a:latin typeface="Tahoma" pitchFamily="34" charset="0"/>
              </a:rPr>
              <a:t>participate.  All 50 states do currently.</a:t>
            </a:r>
          </a:p>
          <a:p>
            <a:pPr>
              <a:spcBef>
                <a:spcPct val="50000"/>
              </a:spcBef>
            </a:pPr>
            <a:endParaRPr lang="en-US" sz="2400" b="1" dirty="0">
              <a:latin typeface="Tahoma" pitchFamily="34" charset="0"/>
            </a:endParaRPr>
          </a:p>
          <a:p>
            <a:pPr>
              <a:spcBef>
                <a:spcPct val="50000"/>
              </a:spcBef>
            </a:pPr>
            <a:r>
              <a:rPr lang="en-US" b="1" dirty="0" smtClean="0">
                <a:latin typeface="Tahoma" pitchFamily="34" charset="0"/>
              </a:rPr>
              <a:t>Annual federal funding based on state population ($4M for CT) requires an annual application explaining how the state meets each required component of the law and assuring the U.S. Dept. of Education that the state’s policies are in full compliance with the IDEA.</a:t>
            </a:r>
          </a:p>
          <a:p>
            <a:pPr>
              <a:spcBef>
                <a:spcPct val="50000"/>
              </a:spcBef>
            </a:pPr>
            <a:endParaRPr lang="en-US" b="1" dirty="0">
              <a:latin typeface="Tahoma" pitchFamily="34" charset="0"/>
            </a:endParaRPr>
          </a:p>
          <a:p>
            <a:pPr>
              <a:spcBef>
                <a:spcPct val="50000"/>
              </a:spcBef>
            </a:pPr>
            <a:endParaRPr lang="en-US" sz="1800" b="1" dirty="0">
              <a:latin typeface="Tahoma" pitchFamily="34" charset="0"/>
            </a:endParaRPr>
          </a:p>
          <a:p>
            <a:pPr>
              <a:spcBef>
                <a:spcPct val="50000"/>
              </a:spcBef>
            </a:pPr>
            <a:endParaRPr lang="en-US" sz="2400" b="1" dirty="0">
              <a:latin typeface="Tahoma" pitchFamily="34" charset="0"/>
            </a:endParaRPr>
          </a:p>
          <a:p>
            <a:pPr>
              <a:spcBef>
                <a:spcPct val="50000"/>
              </a:spcBef>
            </a:pPr>
            <a:endParaRPr lang="en-US" sz="2400" b="1" dirty="0">
              <a:latin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ChangeArrowheads="1"/>
          </p:cNvSpPr>
          <p:nvPr/>
        </p:nvSpPr>
        <p:spPr bwMode="auto">
          <a:xfrm>
            <a:off x="1295400" y="1219200"/>
            <a:ext cx="7086600" cy="1447800"/>
          </a:xfrm>
          <a:prstGeom prst="rect">
            <a:avLst/>
          </a:prstGeom>
          <a:noFill/>
          <a:ln w="9525">
            <a:noFill/>
            <a:miter lim="800000"/>
            <a:headEnd/>
            <a:tailEnd/>
          </a:ln>
          <a:effectLst/>
        </p:spPr>
        <p:txBody>
          <a:bodyPr anchor="ctr"/>
          <a:lstStyle/>
          <a:p>
            <a:endParaRPr lang="en-US" sz="4000">
              <a:latin typeface="Tahoma" pitchFamily="34" charset="0"/>
            </a:endParaRPr>
          </a:p>
        </p:txBody>
      </p:sp>
      <p:sp>
        <p:nvSpPr>
          <p:cNvPr id="64516" name="Rectangle 4"/>
          <p:cNvSpPr>
            <a:spLocks noChangeArrowheads="1"/>
          </p:cNvSpPr>
          <p:nvPr/>
        </p:nvSpPr>
        <p:spPr bwMode="auto">
          <a:xfrm>
            <a:off x="1157288" y="2201228"/>
            <a:ext cx="8534400" cy="685800"/>
          </a:xfrm>
          <a:prstGeom prst="rect">
            <a:avLst/>
          </a:prstGeom>
          <a:noFill/>
          <a:ln w="9525">
            <a:noFill/>
            <a:miter lim="800000"/>
            <a:headEnd/>
            <a:tailEnd/>
          </a:ln>
          <a:effectLst/>
        </p:spPr>
        <p:txBody>
          <a:bodyPr/>
          <a:lstStyle/>
          <a:p>
            <a:pPr marL="342900" indent="-342900">
              <a:spcBef>
                <a:spcPct val="20000"/>
              </a:spcBef>
              <a:buClr>
                <a:schemeClr val="accent2"/>
              </a:buClr>
              <a:buSzPct val="75000"/>
              <a:buFont typeface="Wingdings" pitchFamily="2" charset="2"/>
              <a:buChar char="n"/>
            </a:pPr>
            <a:r>
              <a:rPr lang="en-US" dirty="0" smtClean="0">
                <a:latin typeface="Tahoma" pitchFamily="34" charset="0"/>
                <a:cs typeface="Tahoma" pitchFamily="34" charset="0"/>
              </a:rPr>
              <a:t>Legislative proposal to combine DPH home  visiting advisory council, Nurturing Families Network advisory council, and Birth to Three Interagency Coordinating Council</a:t>
            </a:r>
          </a:p>
          <a:p>
            <a:pPr marL="342900" indent="-342900">
              <a:spcBef>
                <a:spcPct val="20000"/>
              </a:spcBef>
              <a:buClr>
                <a:schemeClr val="accent2"/>
              </a:buClr>
              <a:buSzPct val="75000"/>
              <a:buFont typeface="Wingdings" pitchFamily="2" charset="2"/>
              <a:buChar char="n"/>
            </a:pPr>
            <a:r>
              <a:rPr lang="en-US" dirty="0" smtClean="0">
                <a:latin typeface="Tahoma" pitchFamily="34" charset="0"/>
                <a:cs typeface="Tahoma" pitchFamily="34" charset="0"/>
              </a:rPr>
              <a:t>November monitoring visit by OSEP</a:t>
            </a:r>
          </a:p>
          <a:p>
            <a:pPr marL="342900" indent="-342900">
              <a:spcBef>
                <a:spcPct val="20000"/>
              </a:spcBef>
              <a:buClr>
                <a:schemeClr val="accent2"/>
              </a:buClr>
              <a:buSzPct val="75000"/>
              <a:buFont typeface="Wingdings" pitchFamily="2" charset="2"/>
              <a:buChar char="n"/>
            </a:pPr>
            <a:r>
              <a:rPr lang="en-US" dirty="0" smtClean="0">
                <a:latin typeface="Tahoma" pitchFamily="34" charset="0"/>
                <a:cs typeface="Tahoma" pitchFamily="34" charset="0"/>
              </a:rPr>
              <a:t>Monitor FY12/13 budget since budget was  reduced in anticipation of more insurance   revenue</a:t>
            </a:r>
          </a:p>
          <a:p>
            <a:pPr marL="342900" indent="-342900">
              <a:spcBef>
                <a:spcPct val="20000"/>
              </a:spcBef>
              <a:buClr>
                <a:schemeClr val="accent2"/>
              </a:buClr>
              <a:buSzPct val="75000"/>
              <a:buFont typeface="Wingdings" pitchFamily="2" charset="2"/>
              <a:buChar char="n"/>
            </a:pPr>
            <a:r>
              <a:rPr lang="en-US" dirty="0" smtClean="0">
                <a:latin typeface="Tahoma" pitchFamily="34" charset="0"/>
                <a:cs typeface="Tahoma" pitchFamily="34" charset="0"/>
              </a:rPr>
              <a:t>May need to write a Medicaid 1915i waiver</a:t>
            </a:r>
            <a:endParaRPr lang="en-US" dirty="0">
              <a:latin typeface="Tahoma" pitchFamily="34" charset="0"/>
              <a:cs typeface="Tahoma" pitchFamily="34" charset="0"/>
            </a:endParaRPr>
          </a:p>
          <a:p>
            <a:pPr marL="342900" indent="-342900">
              <a:spcBef>
                <a:spcPct val="20000"/>
              </a:spcBef>
              <a:buClr>
                <a:schemeClr val="accent2"/>
              </a:buClr>
              <a:buSzPct val="75000"/>
              <a:buFont typeface="Wingdings" pitchFamily="2" charset="2"/>
              <a:buChar char="n"/>
            </a:pPr>
            <a:endParaRPr lang="en-US" dirty="0">
              <a:latin typeface="Tahoma" pitchFamily="34" charset="0"/>
            </a:endParaRPr>
          </a:p>
          <a:p>
            <a:pPr marL="342900" indent="-342900">
              <a:spcBef>
                <a:spcPct val="20000"/>
              </a:spcBef>
              <a:buClr>
                <a:schemeClr val="accent2"/>
              </a:buClr>
              <a:buSzPct val="75000"/>
              <a:buFont typeface="Wingdings" pitchFamily="2" charset="2"/>
              <a:buNone/>
            </a:pPr>
            <a:endParaRPr lang="en-US" dirty="0">
              <a:latin typeface="Tahoma" pitchFamily="34" charset="0"/>
            </a:endParaRPr>
          </a:p>
        </p:txBody>
      </p:sp>
      <p:sp>
        <p:nvSpPr>
          <p:cNvPr id="64517" name="Rectangle 5"/>
          <p:cNvSpPr>
            <a:spLocks noChangeArrowheads="1"/>
          </p:cNvSpPr>
          <p:nvPr/>
        </p:nvSpPr>
        <p:spPr bwMode="auto">
          <a:xfrm>
            <a:off x="1295400" y="1062038"/>
            <a:ext cx="7467600" cy="1447800"/>
          </a:xfrm>
          <a:prstGeom prst="rect">
            <a:avLst/>
          </a:prstGeom>
          <a:noFill/>
          <a:ln w="9525">
            <a:noFill/>
            <a:miter lim="800000"/>
            <a:headEnd/>
            <a:tailEnd/>
          </a:ln>
          <a:effectLst/>
        </p:spPr>
        <p:txBody>
          <a:bodyPr anchor="ctr"/>
          <a:lstStyle/>
          <a:p>
            <a:r>
              <a:rPr lang="en-US" sz="4000" b="1" dirty="0" smtClean="0">
                <a:latin typeface="Tahoma" pitchFamily="34" charset="0"/>
              </a:rPr>
              <a:t>Next Up </a:t>
            </a:r>
            <a:endParaRPr lang="en-US" sz="4000" b="1" dirty="0">
              <a:latin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160" y="960120"/>
            <a:ext cx="5896166" cy="707886"/>
          </a:xfrm>
          <a:prstGeom prst="rect">
            <a:avLst/>
          </a:prstGeom>
          <a:noFill/>
        </p:spPr>
        <p:txBody>
          <a:bodyPr wrap="none" rtlCol="0">
            <a:spAutoFit/>
          </a:bodyPr>
          <a:lstStyle/>
          <a:p>
            <a:r>
              <a:rPr lang="en-US" sz="4000" b="1" dirty="0" smtClean="0">
                <a:latin typeface="+mj-lt"/>
              </a:rPr>
              <a:t>Required Components</a:t>
            </a:r>
            <a:endParaRPr lang="en-US" sz="4000" b="1" dirty="0">
              <a:latin typeface="+mj-lt"/>
            </a:endParaRPr>
          </a:p>
        </p:txBody>
      </p:sp>
      <p:sp>
        <p:nvSpPr>
          <p:cNvPr id="3" name="TextBox 2"/>
          <p:cNvSpPr txBox="1"/>
          <p:nvPr/>
        </p:nvSpPr>
        <p:spPr>
          <a:xfrm>
            <a:off x="1706880" y="1661160"/>
            <a:ext cx="7360920" cy="6063198"/>
          </a:xfrm>
          <a:prstGeom prst="rect">
            <a:avLst/>
          </a:prstGeom>
          <a:noFill/>
        </p:spPr>
        <p:txBody>
          <a:bodyPr wrap="square" rtlCol="0">
            <a:spAutoFit/>
          </a:bodyPr>
          <a:lstStyle/>
          <a:p>
            <a:pPr>
              <a:buFont typeface="Arial" pitchFamily="34" charset="0"/>
              <a:buChar char="•"/>
            </a:pPr>
            <a:r>
              <a:rPr lang="en-US" dirty="0" smtClean="0"/>
              <a:t>Designate a lead agency</a:t>
            </a:r>
          </a:p>
          <a:p>
            <a:pPr>
              <a:buFont typeface="Arial" pitchFamily="34" charset="0"/>
              <a:buChar char="•"/>
            </a:pPr>
            <a:r>
              <a:rPr lang="en-US" dirty="0" smtClean="0"/>
              <a:t>Have an Interagency Coordinating Council</a:t>
            </a:r>
          </a:p>
          <a:p>
            <a:pPr>
              <a:buFont typeface="Arial" pitchFamily="34" charset="0"/>
              <a:buChar char="•"/>
            </a:pPr>
            <a:r>
              <a:rPr lang="en-US" dirty="0" smtClean="0"/>
              <a:t>Assign financial responsibility, pay for </a:t>
            </a:r>
          </a:p>
          <a:p>
            <a:r>
              <a:rPr lang="en-US" dirty="0" smtClean="0"/>
              <a:t>	services</a:t>
            </a:r>
          </a:p>
          <a:p>
            <a:pPr>
              <a:buFont typeface="Arial" pitchFamily="34" charset="0"/>
              <a:buChar char="•"/>
            </a:pPr>
            <a:r>
              <a:rPr lang="en-US" dirty="0" smtClean="0"/>
              <a:t>Describe the system and services  </a:t>
            </a:r>
          </a:p>
          <a:p>
            <a:r>
              <a:rPr lang="en-US" sz="2400" dirty="0" smtClean="0"/>
              <a:t>    (including services in natural environments)</a:t>
            </a:r>
          </a:p>
          <a:p>
            <a:pPr>
              <a:buFont typeface="Arial" pitchFamily="34" charset="0"/>
              <a:buChar char="•"/>
            </a:pPr>
            <a:r>
              <a:rPr lang="en-US" dirty="0" smtClean="0"/>
              <a:t>Policy on use of funds</a:t>
            </a:r>
          </a:p>
          <a:p>
            <a:pPr>
              <a:buFont typeface="Arial" pitchFamily="34" charset="0"/>
              <a:buChar char="•"/>
            </a:pPr>
            <a:r>
              <a:rPr lang="en-US" dirty="0" smtClean="0"/>
              <a:t>Referral and eligibility policies</a:t>
            </a:r>
          </a:p>
          <a:p>
            <a:pPr>
              <a:buFont typeface="Arial" pitchFamily="34" charset="0"/>
              <a:buChar char="•"/>
            </a:pPr>
            <a:r>
              <a:rPr lang="en-US" dirty="0" smtClean="0"/>
              <a:t>Transition policies</a:t>
            </a:r>
          </a:p>
          <a:p>
            <a:pPr>
              <a:buFont typeface="Arial" pitchFamily="34" charset="0"/>
              <a:buChar char="•"/>
            </a:pPr>
            <a:r>
              <a:rPr lang="en-US" dirty="0" smtClean="0"/>
              <a:t>Public Participation in policies</a:t>
            </a:r>
          </a:p>
          <a:p>
            <a:pPr>
              <a:buFont typeface="Arial" pitchFamily="34" charset="0"/>
              <a:buChar char="•"/>
            </a:pPr>
            <a:r>
              <a:rPr lang="en-US" dirty="0" smtClean="0"/>
              <a:t>Coordinate with Head Start, Early HS, </a:t>
            </a:r>
          </a:p>
          <a:p>
            <a:r>
              <a:rPr lang="en-US" dirty="0"/>
              <a:t> </a:t>
            </a:r>
            <a:r>
              <a:rPr lang="en-US" dirty="0" smtClean="0"/>
              <a:t>    other ECE programs</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160" y="1249680"/>
            <a:ext cx="4607352" cy="707886"/>
          </a:xfrm>
          <a:prstGeom prst="rect">
            <a:avLst/>
          </a:prstGeom>
          <a:noFill/>
        </p:spPr>
        <p:txBody>
          <a:bodyPr wrap="none" rtlCol="0">
            <a:spAutoFit/>
          </a:bodyPr>
          <a:lstStyle/>
          <a:p>
            <a:r>
              <a:rPr lang="en-US" sz="4000" b="1" dirty="0" smtClean="0">
                <a:latin typeface="+mj-lt"/>
              </a:rPr>
              <a:t>State Assurances</a:t>
            </a:r>
            <a:endParaRPr lang="en-US" sz="4000" b="1" dirty="0">
              <a:latin typeface="+mj-lt"/>
            </a:endParaRPr>
          </a:p>
        </p:txBody>
      </p:sp>
      <p:sp>
        <p:nvSpPr>
          <p:cNvPr id="3" name="TextBox 2"/>
          <p:cNvSpPr txBox="1"/>
          <p:nvPr/>
        </p:nvSpPr>
        <p:spPr>
          <a:xfrm>
            <a:off x="1752600" y="2011680"/>
            <a:ext cx="6416040" cy="5262979"/>
          </a:xfrm>
          <a:prstGeom prst="rect">
            <a:avLst/>
          </a:prstGeom>
          <a:noFill/>
        </p:spPr>
        <p:txBody>
          <a:bodyPr wrap="square" rtlCol="0">
            <a:spAutoFit/>
          </a:bodyPr>
          <a:lstStyle/>
          <a:p>
            <a:pPr>
              <a:buClr>
                <a:srgbClr val="006600"/>
              </a:buClr>
            </a:pPr>
            <a:endParaRPr lang="en-US" dirty="0" smtClean="0"/>
          </a:p>
          <a:p>
            <a:pPr lvl="1">
              <a:buClr>
                <a:schemeClr val="bg2">
                  <a:lumMod val="60000"/>
                  <a:lumOff val="40000"/>
                </a:schemeClr>
              </a:buClr>
              <a:buFont typeface="Arial" pitchFamily="34" charset="0"/>
              <a:buChar char="•"/>
            </a:pPr>
            <a:r>
              <a:rPr lang="en-US" dirty="0" smtClean="0"/>
              <a:t>Equitable access</a:t>
            </a:r>
          </a:p>
          <a:p>
            <a:pPr lvl="1">
              <a:buClr>
                <a:schemeClr val="bg2">
                  <a:lumMod val="60000"/>
                  <a:lumOff val="40000"/>
                </a:schemeClr>
              </a:buClr>
              <a:buFont typeface="Arial" pitchFamily="34" charset="0"/>
              <a:buChar char="•"/>
            </a:pPr>
            <a:r>
              <a:rPr lang="en-US" dirty="0" smtClean="0"/>
              <a:t>Expenditure of funds</a:t>
            </a:r>
          </a:p>
          <a:p>
            <a:pPr lvl="1">
              <a:buClr>
                <a:schemeClr val="bg2">
                  <a:lumMod val="60000"/>
                  <a:lumOff val="40000"/>
                </a:schemeClr>
              </a:buClr>
              <a:buFont typeface="Arial" pitchFamily="34" charset="0"/>
              <a:buChar char="•"/>
            </a:pPr>
            <a:r>
              <a:rPr lang="en-US" dirty="0" err="1" smtClean="0"/>
              <a:t>Payor</a:t>
            </a:r>
            <a:r>
              <a:rPr lang="en-US" dirty="0" smtClean="0"/>
              <a:t> of last resort</a:t>
            </a:r>
          </a:p>
          <a:p>
            <a:pPr lvl="1">
              <a:buClr>
                <a:schemeClr val="bg2">
                  <a:lumMod val="60000"/>
                  <a:lumOff val="40000"/>
                </a:schemeClr>
              </a:buClr>
              <a:buFont typeface="Arial" pitchFamily="34" charset="0"/>
              <a:buChar char="•"/>
            </a:pPr>
            <a:r>
              <a:rPr lang="en-US" dirty="0" smtClean="0"/>
              <a:t>Control of funds and property</a:t>
            </a:r>
          </a:p>
          <a:p>
            <a:pPr lvl="1">
              <a:buClr>
                <a:schemeClr val="bg2">
                  <a:lumMod val="60000"/>
                  <a:lumOff val="40000"/>
                </a:schemeClr>
              </a:buClr>
              <a:buFont typeface="Arial" pitchFamily="34" charset="0"/>
              <a:buChar char="•"/>
            </a:pPr>
            <a:r>
              <a:rPr lang="en-US" dirty="0" smtClean="0"/>
              <a:t>Reports and records</a:t>
            </a:r>
          </a:p>
          <a:p>
            <a:pPr lvl="1">
              <a:buClr>
                <a:schemeClr val="bg2">
                  <a:lumMod val="60000"/>
                  <a:lumOff val="40000"/>
                </a:schemeClr>
              </a:buClr>
              <a:buFont typeface="Arial" pitchFamily="34" charset="0"/>
              <a:buChar char="•"/>
            </a:pPr>
            <a:r>
              <a:rPr lang="en-US" dirty="0" smtClean="0"/>
              <a:t>Prohibition against supplanting </a:t>
            </a:r>
          </a:p>
          <a:p>
            <a:pPr lvl="1">
              <a:buClr>
                <a:schemeClr val="bg2">
                  <a:lumMod val="60000"/>
                  <a:lumOff val="40000"/>
                </a:schemeClr>
              </a:buClr>
              <a:buFont typeface="Arial" pitchFamily="34" charset="0"/>
              <a:buChar char="•"/>
            </a:pPr>
            <a:r>
              <a:rPr lang="en-US" dirty="0" smtClean="0"/>
              <a:t>Restricted indirect rate</a:t>
            </a:r>
          </a:p>
          <a:p>
            <a:pPr lvl="1">
              <a:buClr>
                <a:schemeClr val="bg2">
                  <a:lumMod val="60000"/>
                  <a:lumOff val="40000"/>
                </a:schemeClr>
              </a:buClr>
              <a:buFont typeface="Arial" pitchFamily="34" charset="0"/>
              <a:buChar char="•"/>
            </a:pPr>
            <a:r>
              <a:rPr lang="en-US" dirty="0" smtClean="0"/>
              <a:t>Fiscal controls</a:t>
            </a:r>
          </a:p>
          <a:p>
            <a:pPr lvl="1">
              <a:buClr>
                <a:schemeClr val="bg2">
                  <a:lumMod val="60000"/>
                  <a:lumOff val="40000"/>
                </a:schemeClr>
              </a:buClr>
              <a:buFont typeface="Arial" pitchFamily="34" charset="0"/>
              <a:buChar char="•"/>
            </a:pPr>
            <a:r>
              <a:rPr lang="en-US" dirty="0" smtClean="0"/>
              <a:t>Traditionally underserved groups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ChangeArrowheads="1"/>
          </p:cNvSpPr>
          <p:nvPr/>
        </p:nvSpPr>
        <p:spPr bwMode="auto">
          <a:xfrm>
            <a:off x="1157288" y="1108075"/>
            <a:ext cx="7143750" cy="5878532"/>
          </a:xfrm>
          <a:prstGeom prst="rect">
            <a:avLst/>
          </a:prstGeom>
          <a:noFill/>
          <a:ln w="9525">
            <a:noFill/>
            <a:miter lim="800000"/>
            <a:headEnd/>
            <a:tailEnd/>
          </a:ln>
          <a:effectLst/>
        </p:spPr>
        <p:txBody>
          <a:bodyPr>
            <a:spAutoFit/>
          </a:bodyPr>
          <a:lstStyle/>
          <a:p>
            <a:pPr>
              <a:spcBef>
                <a:spcPct val="50000"/>
              </a:spcBef>
            </a:pPr>
            <a:r>
              <a:rPr lang="en-US" sz="4000" b="1" dirty="0">
                <a:latin typeface="+mj-lt"/>
              </a:rPr>
              <a:t>The core mission of the Connecticut Birth to Three System is:  </a:t>
            </a:r>
          </a:p>
          <a:p>
            <a:pPr>
              <a:spcBef>
                <a:spcPct val="50000"/>
              </a:spcBef>
            </a:pPr>
            <a:r>
              <a:rPr lang="en-US" sz="3200" b="1" dirty="0">
                <a:latin typeface="Tahoma" pitchFamily="34" charset="0"/>
              </a:rPr>
              <a:t>to </a:t>
            </a:r>
            <a:r>
              <a:rPr lang="en-US" sz="3200" b="1" dirty="0" smtClean="0">
                <a:latin typeface="Tahoma" pitchFamily="34" charset="0"/>
              </a:rPr>
              <a:t>strengthen the capacity of </a:t>
            </a:r>
            <a:r>
              <a:rPr lang="en-US" sz="3200" b="1" dirty="0" smtClean="0">
                <a:solidFill>
                  <a:schemeClr val="tx2">
                    <a:lumMod val="60000"/>
                    <a:lumOff val="40000"/>
                  </a:schemeClr>
                </a:solidFill>
                <a:latin typeface="Tahoma" pitchFamily="34" charset="0"/>
              </a:rPr>
              <a:t>families</a:t>
            </a:r>
            <a:r>
              <a:rPr lang="en-US" sz="3200" b="1" dirty="0" smtClean="0">
                <a:latin typeface="Tahoma" pitchFamily="34" charset="0"/>
              </a:rPr>
              <a:t> </a:t>
            </a:r>
            <a:r>
              <a:rPr lang="en-US" sz="3200" b="1" dirty="0">
                <a:latin typeface="Tahoma" pitchFamily="34" charset="0"/>
              </a:rPr>
              <a:t>to meet the </a:t>
            </a:r>
            <a:r>
              <a:rPr lang="en-US" sz="3200" b="1" dirty="0" smtClean="0">
                <a:latin typeface="Tahoma" pitchFamily="34" charset="0"/>
              </a:rPr>
              <a:t>developmental and health-related  </a:t>
            </a:r>
            <a:r>
              <a:rPr lang="en-US" sz="3200" b="1" dirty="0">
                <a:latin typeface="Tahoma" pitchFamily="34" charset="0"/>
              </a:rPr>
              <a:t>needs of their infants and toddlers with disabilities or </a:t>
            </a:r>
            <a:r>
              <a:rPr lang="en-US" sz="3200" b="1" dirty="0" smtClean="0">
                <a:latin typeface="Tahoma" pitchFamily="34" charset="0"/>
              </a:rPr>
              <a:t>delays                                       AND</a:t>
            </a:r>
          </a:p>
          <a:p>
            <a:pPr>
              <a:spcBef>
                <a:spcPct val="50000"/>
              </a:spcBef>
            </a:pPr>
            <a:endParaRPr lang="en-US" sz="3200" b="1" dirty="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26"/>
          <p:cNvSpPr>
            <a:spLocks noChangeArrowheads="1"/>
          </p:cNvSpPr>
          <p:nvPr/>
        </p:nvSpPr>
        <p:spPr bwMode="auto">
          <a:xfrm>
            <a:off x="1157288" y="1108075"/>
            <a:ext cx="7143750" cy="4893647"/>
          </a:xfrm>
          <a:prstGeom prst="rect">
            <a:avLst/>
          </a:prstGeom>
          <a:noFill/>
          <a:ln w="9525">
            <a:noFill/>
            <a:miter lim="800000"/>
            <a:headEnd/>
            <a:tailEnd/>
          </a:ln>
          <a:effectLst/>
        </p:spPr>
        <p:txBody>
          <a:bodyPr>
            <a:spAutoFit/>
          </a:bodyPr>
          <a:lstStyle/>
          <a:p>
            <a:pPr>
              <a:spcBef>
                <a:spcPct val="50000"/>
              </a:spcBef>
            </a:pPr>
            <a:r>
              <a:rPr lang="en-US" sz="4000" b="1" dirty="0">
                <a:latin typeface="+mj-lt"/>
              </a:rPr>
              <a:t>The core mission of the Connecticut Birth to Three System is:  </a:t>
            </a:r>
          </a:p>
          <a:p>
            <a:pPr>
              <a:spcBef>
                <a:spcPct val="50000"/>
              </a:spcBef>
            </a:pPr>
            <a:r>
              <a:rPr lang="en-US" sz="3200" b="1" dirty="0" smtClean="0">
                <a:latin typeface="Tahoma" pitchFamily="34" charset="0"/>
              </a:rPr>
              <a:t>to ensure equal access to a coordinated program of comprehensive services and supports.</a:t>
            </a:r>
          </a:p>
          <a:p>
            <a:pPr>
              <a:spcBef>
                <a:spcPct val="50000"/>
              </a:spcBef>
            </a:pPr>
            <a:endParaRPr lang="en-US" sz="3200" b="1" dirty="0">
              <a:latin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z="4800" b="1"/>
              <a:t>What We Do</a:t>
            </a:r>
          </a:p>
        </p:txBody>
      </p:sp>
      <p:sp>
        <p:nvSpPr>
          <p:cNvPr id="41987" name="Rectangle 3"/>
          <p:cNvSpPr>
            <a:spLocks noGrp="1" noChangeArrowheads="1"/>
          </p:cNvSpPr>
          <p:nvPr>
            <p:ph type="body" idx="1"/>
          </p:nvPr>
        </p:nvSpPr>
        <p:spPr>
          <a:xfrm>
            <a:off x="1447800" y="2590800"/>
            <a:ext cx="6675120" cy="609600"/>
          </a:xfrm>
        </p:spPr>
        <p:txBody>
          <a:bodyPr/>
          <a:lstStyle/>
          <a:p>
            <a:pPr>
              <a:lnSpc>
                <a:spcPct val="90000"/>
              </a:lnSpc>
            </a:pPr>
            <a:r>
              <a:rPr lang="en-US" sz="3600" b="1" dirty="0"/>
              <a:t>Referrals</a:t>
            </a:r>
          </a:p>
          <a:p>
            <a:pPr>
              <a:lnSpc>
                <a:spcPct val="90000"/>
              </a:lnSpc>
            </a:pPr>
            <a:r>
              <a:rPr lang="en-US" sz="3600" b="1" dirty="0"/>
              <a:t>Eligible </a:t>
            </a:r>
            <a:r>
              <a:rPr lang="en-US" sz="3600" b="1" dirty="0" smtClean="0"/>
              <a:t>Children</a:t>
            </a:r>
          </a:p>
          <a:p>
            <a:pPr>
              <a:lnSpc>
                <a:spcPct val="90000"/>
              </a:lnSpc>
            </a:pPr>
            <a:r>
              <a:rPr lang="en-US" sz="3600" b="1" dirty="0" smtClean="0"/>
              <a:t>Early Intervention Services</a:t>
            </a:r>
            <a:endParaRPr lang="en-US" sz="3600" b="1" dirty="0"/>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a:xfrm>
            <a:off x="1280160" y="838200"/>
            <a:ext cx="2804160" cy="1447800"/>
          </a:xfrm>
        </p:spPr>
        <p:txBody>
          <a:bodyPr/>
          <a:lstStyle/>
          <a:p>
            <a:r>
              <a:rPr lang="en-US" b="1" dirty="0" smtClean="0"/>
              <a:t>Referrals</a:t>
            </a:r>
            <a:endParaRPr lang="en-US" b="1" dirty="0"/>
          </a:p>
        </p:txBody>
      </p:sp>
      <p:sp>
        <p:nvSpPr>
          <p:cNvPr id="5127" name="Rectangle 7"/>
          <p:cNvSpPr>
            <a:spLocks noGrp="1" noChangeArrowheads="1"/>
          </p:cNvSpPr>
          <p:nvPr>
            <p:ph type="body" idx="1"/>
          </p:nvPr>
        </p:nvSpPr>
        <p:spPr>
          <a:xfrm>
            <a:off x="4876800" y="2057400"/>
            <a:ext cx="4267200" cy="609600"/>
          </a:xfrm>
        </p:spPr>
        <p:txBody>
          <a:bodyPr/>
          <a:lstStyle/>
          <a:p>
            <a:pPr>
              <a:buNone/>
            </a:pPr>
            <a:r>
              <a:rPr lang="en-US" dirty="0" smtClean="0"/>
              <a:t>FY11 </a:t>
            </a:r>
            <a:r>
              <a:rPr lang="en-US" dirty="0"/>
              <a:t>referrals </a:t>
            </a:r>
            <a:r>
              <a:rPr lang="en-US" dirty="0" smtClean="0"/>
              <a:t>– 8,603</a:t>
            </a:r>
            <a:endParaRPr lang="en-US" dirty="0"/>
          </a:p>
        </p:txBody>
      </p:sp>
      <p:graphicFrame>
        <p:nvGraphicFramePr>
          <p:cNvPr id="5128" name="Object 8"/>
          <p:cNvGraphicFramePr>
            <a:graphicFrameLocks noChangeAspect="1"/>
          </p:cNvGraphicFramePr>
          <p:nvPr/>
        </p:nvGraphicFramePr>
        <p:xfrm>
          <a:off x="487680" y="3348038"/>
          <a:ext cx="8001000" cy="3509962"/>
        </p:xfrm>
        <a:graphic>
          <a:graphicData uri="http://schemas.openxmlformats.org/presentationml/2006/ole">
            <p:oleObj spid="_x0000_s5128" name="Chart" r:id="rId3" imgW="6096071" imgH="4076867" progId="MSGraph.Chart.8">
              <p:embed followColorScheme="full"/>
            </p:oleObj>
          </a:graphicData>
        </a:graphic>
      </p:graphicFrame>
    </p:spTree>
  </p:cSld>
  <p:clrMapOvr>
    <a:masterClrMapping/>
  </p:clrMapOvr>
  <p:transition spd="med">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RANCHTO" val="262"/>
  <p:tag name="HOTSPOTTYPE" val="DefinedInNavigator"/>
  <p:tag name="DEFINEDINNAVIGATOR" val="True"/>
</p:tagLst>
</file>

<file path=ppt/theme/theme1.xml><?xml version="1.0" encoding="utf-8"?>
<a:theme xmlns:a="http://schemas.openxmlformats.org/drawingml/2006/main" name="Recommending A Strategy">
  <a:themeElements>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fontScheme name="Recommending A Strategy">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Office\Templates\1033\Recommending A Strategy.pot</Template>
  <TotalTime>837</TotalTime>
  <Words>1080</Words>
  <Application>Microsoft Office PowerPoint</Application>
  <PresentationFormat>On-screen Show (4:3)</PresentationFormat>
  <Paragraphs>222</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Recommending A Strategy</vt:lpstr>
      <vt:lpstr>Chart</vt:lpstr>
      <vt:lpstr>IDEA Part C: The Connecticut  Birth to Three System</vt:lpstr>
      <vt:lpstr>Slide 2</vt:lpstr>
      <vt:lpstr>Slide 3</vt:lpstr>
      <vt:lpstr>Slide 4</vt:lpstr>
      <vt:lpstr>Slide 5</vt:lpstr>
      <vt:lpstr>Slide 6</vt:lpstr>
      <vt:lpstr>Slide 7</vt:lpstr>
      <vt:lpstr>What We Do</vt:lpstr>
      <vt:lpstr>Referrals</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Birth to Three Program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Connecticut  Birth to Three System</dc:title>
  <dc:creator>goodmanl</dc:creator>
  <cp:lastModifiedBy>goodmanli</cp:lastModifiedBy>
  <cp:revision>55</cp:revision>
  <cp:lastPrinted>1601-01-01T00:00:00Z</cp:lastPrinted>
  <dcterms:created xsi:type="dcterms:W3CDTF">2005-11-14T18:05:54Z</dcterms:created>
  <dcterms:modified xsi:type="dcterms:W3CDTF">2011-10-26T15:37:22Z</dcterms:modified>
</cp:coreProperties>
</file>