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0" r:id="rId4"/>
    <p:sldId id="261" r:id="rId5"/>
    <p:sldId id="265" r:id="rId6"/>
    <p:sldId id="264" r:id="rId7"/>
    <p:sldId id="267" r:id="rId8"/>
    <p:sldId id="271" r:id="rId9"/>
    <p:sldId id="270" r:id="rId10"/>
    <p:sldId id="262" r:id="rId11"/>
    <p:sldId id="268" r:id="rId12"/>
    <p:sldId id="269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13" autoAdjust="0"/>
  </p:normalViewPr>
  <p:slideViewPr>
    <p:cSldViewPr>
      <p:cViewPr varScale="1">
        <p:scale>
          <a:sx n="72" d="100"/>
          <a:sy n="72" d="100"/>
        </p:scale>
        <p:origin x="-38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ConneCT</a:t>
            </a:r>
            <a:r>
              <a:rPr lang="en-US" dirty="0" smtClean="0"/>
              <a:t> to Quality</a:t>
            </a:r>
          </a:p>
          <a:p>
            <a:pPr>
              <a:defRPr/>
            </a:pPr>
            <a:r>
              <a:rPr lang="en-US" dirty="0" smtClean="0"/>
              <a:t># of Programs by Level</a:t>
            </a:r>
            <a:endParaRPr lang="en-US" dirty="0"/>
          </a:p>
          <a:p>
            <a:pPr>
              <a:defRPr/>
            </a:pPr>
            <a:r>
              <a:rPr lang="en-US" dirty="0"/>
              <a:t>2014</a:t>
            </a:r>
          </a:p>
        </c:rich>
      </c:tx>
      <c:layout>
        <c:manualLayout>
          <c:xMode val="edge"/>
          <c:yMode val="edge"/>
          <c:x val="0.23328021631758078"/>
          <c:y val="6.8027210884353739E-3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Licensed </c:v>
                </c:pt>
                <c:pt idx="1">
                  <c:v>Accredited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">
                  <c:v>2600</c:v>
                </c:pt>
                <c:pt idx="1">
                  <c:v>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95424"/>
        <c:axId val="81896960"/>
      </c:barChart>
      <c:catAx>
        <c:axId val="81895424"/>
        <c:scaling>
          <c:orientation val="minMax"/>
        </c:scaling>
        <c:delete val="0"/>
        <c:axPos val="l"/>
        <c:majorTickMark val="out"/>
        <c:minorTickMark val="none"/>
        <c:tickLblPos val="nextTo"/>
        <c:crossAx val="81896960"/>
        <c:crosses val="autoZero"/>
        <c:auto val="1"/>
        <c:lblAlgn val="l"/>
        <c:lblOffset val="100"/>
        <c:noMultiLvlLbl val="0"/>
      </c:catAx>
      <c:valAx>
        <c:axId val="818969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81895424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chemeClr val="accent4">
          <a:lumMod val="7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ConneCT</a:t>
            </a:r>
            <a:r>
              <a:rPr lang="en-US" dirty="0" smtClean="0"/>
              <a:t> to Quality</a:t>
            </a:r>
          </a:p>
          <a:p>
            <a:pPr>
              <a:defRPr/>
            </a:pPr>
            <a:r>
              <a:rPr lang="en-US" dirty="0" smtClean="0"/>
              <a:t># of Programs by Level </a:t>
            </a:r>
          </a:p>
          <a:p>
            <a:pPr>
              <a:defRPr/>
            </a:pPr>
            <a:r>
              <a:rPr lang="en-US" dirty="0" smtClean="0"/>
              <a:t>2018</a:t>
            </a:r>
            <a:endParaRPr lang="en-US" dirty="0"/>
          </a:p>
        </c:rich>
      </c:tx>
      <c:layout/>
      <c:overlay val="0"/>
      <c:spPr>
        <a:ln>
          <a:solidFill>
            <a:schemeClr val="accent4">
              <a:lumMod val="75000"/>
            </a:schemeClr>
          </a:solidFill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2400</c:v>
                </c:pt>
                <c:pt idx="1">
                  <c:v>545</c:v>
                </c:pt>
                <c:pt idx="2">
                  <c:v>241</c:v>
                </c:pt>
                <c:pt idx="3">
                  <c:v>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12960"/>
        <c:axId val="81914496"/>
      </c:barChart>
      <c:catAx>
        <c:axId val="81912960"/>
        <c:scaling>
          <c:orientation val="minMax"/>
        </c:scaling>
        <c:delete val="0"/>
        <c:axPos val="l"/>
        <c:majorTickMark val="out"/>
        <c:minorTickMark val="none"/>
        <c:tickLblPos val="nextTo"/>
        <c:crossAx val="81914496"/>
        <c:crosses val="autoZero"/>
        <c:auto val="1"/>
        <c:lblAlgn val="l"/>
        <c:lblOffset val="100"/>
        <c:noMultiLvlLbl val="0"/>
      </c:catAx>
      <c:valAx>
        <c:axId val="8191449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81912960"/>
        <c:crosses val="autoZero"/>
        <c:crossBetween val="between"/>
      </c:valAx>
    </c:plotArea>
    <c:plotVisOnly val="1"/>
    <c:dispBlanksAs val="gap"/>
    <c:showDLblsOverMax val="0"/>
  </c:chart>
  <c:spPr>
    <a:ln w="57150">
      <a:solidFill>
        <a:schemeClr val="accent4">
          <a:lumMod val="7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915784-855F-400E-AD7F-60493F7DA0FC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E31C97-F5B0-4716-815B-0178AA3D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5A2751-98DA-46EA-8E55-C1A4E3A0E738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00DB81-6612-45BD-8150-06D4BC56D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23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programs become licensed and move up in levels of quality while</a:t>
            </a:r>
            <a:r>
              <a:rPr lang="en-US" baseline="0" dirty="0" smtClean="0"/>
              <a:t> continuing to serve children with high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Strategies in the Race to the Top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Strategies in the Race to the Top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~40,000 children born annually in CT,</a:t>
            </a:r>
          </a:p>
          <a:p>
            <a:pPr defTabSz="931774">
              <a:defRPr/>
            </a:pPr>
            <a:r>
              <a:rPr lang="en-US" dirty="0" smtClean="0"/>
              <a:t> number of children below kindergarten entry,</a:t>
            </a:r>
          </a:p>
          <a:p>
            <a:pPr defTabSz="931774">
              <a:defRPr/>
            </a:pPr>
            <a:r>
              <a:rPr lang="en-US" dirty="0" smtClean="0"/>
              <a:t>Many of whom get subsidized</a:t>
            </a:r>
            <a:r>
              <a:rPr lang="en-US" baseline="0" dirty="0" smtClean="0"/>
              <a:t> care from the state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State Funded Programs=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Headstart</a:t>
            </a:r>
            <a:r>
              <a:rPr lang="en-US" baseline="0" dirty="0" smtClean="0"/>
              <a:t>, School Readiness, etc.</a:t>
            </a:r>
          </a:p>
          <a:p>
            <a:pPr defTabSz="931774">
              <a:defRPr/>
            </a:pPr>
            <a:r>
              <a:rPr lang="en-US" baseline="0" dirty="0" smtClean="0"/>
              <a:t>Partially Subsidized Programs= XXX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Create a system of oversight for publically funded programs,</a:t>
            </a:r>
            <a:r>
              <a:rPr lang="en-US" baseline="0" dirty="0" smtClean="0"/>
              <a:t> public rankings, and support for quality improvement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programs become licensed and move up in levels of quality while</a:t>
            </a:r>
            <a:r>
              <a:rPr lang="en-US" baseline="0" dirty="0" smtClean="0"/>
              <a:t> continuing to serve children with high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programs become licensed and move up in levels of quality while</a:t>
            </a:r>
            <a:r>
              <a:rPr lang="en-US" baseline="0" dirty="0" smtClean="0"/>
              <a:t> continuing to serve children with high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programs become licensed and move up in levels of quality while</a:t>
            </a:r>
            <a:r>
              <a:rPr lang="en-US" baseline="0" dirty="0" smtClean="0"/>
              <a:t> continuing to serve children with high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0DB81-6612-45BD-8150-06D4BC56D3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0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8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1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4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26C4-989F-408C-9642-766C07A10437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1D4B-0AE1-493E-9038-B7286A6C0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7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205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19" y="4368155"/>
            <a:ext cx="3162381" cy="203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2057399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Improving Quality</a:t>
            </a:r>
            <a:r>
              <a:rPr lang="en-US" sz="5400" b="1" dirty="0"/>
              <a:t>,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Informing Families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2592050"/>
            <a:ext cx="7696200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Race to the Top 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Early Learning Challenge</a:t>
            </a:r>
            <a:endParaRPr lang="en-US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6553200"/>
            <a:ext cx="9144000" cy="32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206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Early Childhood Education Cabinet</a:t>
            </a:r>
          </a:p>
          <a:p>
            <a:pPr algn="ctr"/>
            <a:r>
              <a:rPr lang="en-US" b="1" dirty="0" smtClean="0"/>
              <a:t>10/31/13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67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Rating Quality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553014"/>
              </p:ext>
            </p:extLst>
          </p:nvPr>
        </p:nvGraphicFramePr>
        <p:xfrm>
          <a:off x="228599" y="1956816"/>
          <a:ext cx="358140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69650378"/>
              </p:ext>
            </p:extLst>
          </p:nvPr>
        </p:nvGraphicFramePr>
        <p:xfrm>
          <a:off x="5029200" y="1956816"/>
          <a:ext cx="381000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ight Arrow 2"/>
          <p:cNvSpPr/>
          <p:nvPr/>
        </p:nvSpPr>
        <p:spPr>
          <a:xfrm>
            <a:off x="3810000" y="3581400"/>
            <a:ext cx="1219200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Major Grant Strategies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5334000" cy="34778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000" b="1" dirty="0" smtClean="0"/>
              <a:t>Strengthen State Governance System </a:t>
            </a:r>
            <a:r>
              <a:rPr lang="en-US" sz="2000" dirty="0" smtClean="0"/>
              <a:t>$4.3 m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000" b="1" dirty="0" smtClean="0"/>
              <a:t>Launch the Quality Rating and Improvement System</a:t>
            </a:r>
            <a:r>
              <a:rPr lang="en-US" sz="2000" dirty="0" smtClean="0"/>
              <a:t> $1 m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000" b="1" dirty="0" smtClean="0"/>
              <a:t>Provide Supports to Improve Quality </a:t>
            </a:r>
            <a:r>
              <a:rPr lang="en-US" sz="2000" dirty="0" smtClean="0"/>
              <a:t>$12 m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000" b="1" dirty="0" smtClean="0"/>
              <a:t>Provide Incentives to Improve Quality </a:t>
            </a:r>
            <a:r>
              <a:rPr lang="en-US" sz="2000" dirty="0" smtClean="0"/>
              <a:t>$12 m new, $27 m existing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000" b="1" dirty="0" smtClean="0"/>
              <a:t>Inform Families of Program Quality </a:t>
            </a:r>
            <a:r>
              <a:rPr lang="en-US" sz="2000" dirty="0" smtClean="0"/>
              <a:t>$1.7 m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000" b="1" dirty="0" smtClean="0"/>
              <a:t>Help Family Afford High Quality Care </a:t>
            </a:r>
            <a:r>
              <a:rPr lang="en-US" sz="2000" dirty="0" smtClean="0"/>
              <a:t>$2 m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000" b="1" dirty="0"/>
              <a:t>Continue to Enhance Workforce, Program, and Learning Standards </a:t>
            </a:r>
            <a:r>
              <a:rPr lang="en-US" sz="2000" dirty="0"/>
              <a:t>$100k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2056" name="Picture 8" descr="http://4.bp.blogspot.com/-3GdZEYUzWGE/T9KcWYMxehI/AAAAAAAADLI/PNkVwPgyzLs/s1600/Af_Am-mother-hugging-toddler-s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Major Grant Strategies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5029200" cy="34778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Improve the Licensing System </a:t>
            </a:r>
            <a:r>
              <a:rPr lang="en-US" sz="2000" dirty="0"/>
              <a:t>$50k grant, $6.5 m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Screen Additional Children $800k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Increase the Coordination of Workforce Education</a:t>
            </a:r>
            <a:r>
              <a:rPr lang="en-US" sz="2000" dirty="0" smtClean="0"/>
              <a:t> $2.2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Develop a new Kindergarten Entry Assessment </a:t>
            </a:r>
            <a:r>
              <a:rPr lang="en-US" sz="2000" dirty="0" smtClean="0"/>
              <a:t>$1.5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Sustain Early Learning through Third </a:t>
            </a:r>
            <a:r>
              <a:rPr lang="en-US" sz="2000" b="1" dirty="0" smtClean="0"/>
              <a:t>Grade </a:t>
            </a:r>
            <a:r>
              <a:rPr lang="en-US" sz="2000" dirty="0"/>
              <a:t>$</a:t>
            </a:r>
            <a:r>
              <a:rPr lang="en-US" sz="2000" dirty="0" smtClean="0"/>
              <a:t>800k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Build </a:t>
            </a:r>
            <a:r>
              <a:rPr lang="en-US" sz="2000" b="1" dirty="0"/>
              <a:t>and Early Childhood Information </a:t>
            </a:r>
            <a:r>
              <a:rPr lang="en-US" sz="2000" b="1" dirty="0" smtClean="0"/>
              <a:t>System </a:t>
            </a:r>
            <a:r>
              <a:rPr lang="en-US" sz="2000" dirty="0" smtClean="0"/>
              <a:t>$6m existing</a:t>
            </a:r>
            <a:endParaRPr lang="en-US" sz="2000" dirty="0"/>
          </a:p>
        </p:txBody>
      </p:sp>
      <p:pic>
        <p:nvPicPr>
          <p:cNvPr id="3076" name="Picture 4" descr="http://kera-kids.org/files/2011/06/attachment_development_infant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r="11343"/>
          <a:stretch/>
        </p:blipFill>
        <p:spPr bwMode="auto">
          <a:xfrm>
            <a:off x="5562600" y="2438400"/>
            <a:ext cx="3135086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Questions?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://kera-kids.org/files/2011/06/attachment_development_infant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r="11343"/>
          <a:stretch/>
        </p:blipFill>
        <p:spPr bwMode="auto">
          <a:xfrm>
            <a:off x="2356756" y="2057400"/>
            <a:ext cx="4430486" cy="36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447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High Quality Care for Children with High Needs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75569"/>
              </p:ext>
            </p:extLst>
          </p:nvPr>
        </p:nvGraphicFramePr>
        <p:xfrm>
          <a:off x="152400" y="1981200"/>
          <a:ext cx="4191000" cy="38404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8000"/>
                <a:gridCol w="1143000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Needs Categories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</a:t>
                      </a:r>
                    </a:p>
                    <a:p>
                      <a:pPr algn="ctr"/>
                      <a:r>
                        <a:rPr lang="en-US" dirty="0" smtClean="0"/>
                        <a:t> Children* </a:t>
                      </a:r>
                      <a:endParaRPr lang="en-US" dirty="0"/>
                    </a:p>
                  </a:txBody>
                  <a:tcPr anchor="ctr"/>
                </a:tc>
              </a:tr>
              <a:tr h="378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Low-Income</a:t>
                      </a:r>
                      <a:r>
                        <a:rPr lang="en-US" baseline="0" dirty="0" smtClean="0"/>
                        <a:t> Children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80,000</a:t>
                      </a:r>
                    </a:p>
                  </a:txBody>
                  <a:tcPr/>
                </a:tc>
              </a:tr>
              <a:tr h="65369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With Disabilities or</a:t>
                      </a:r>
                      <a:r>
                        <a:rPr lang="en-US" baseline="0" dirty="0" smtClean="0"/>
                        <a:t> Developmental Delays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9,000</a:t>
                      </a:r>
                      <a:endParaRPr lang="en-US" dirty="0"/>
                    </a:p>
                  </a:txBody>
                  <a:tcPr/>
                </a:tc>
              </a:tr>
              <a:tr h="37873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Language Learners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13,600</a:t>
                      </a:r>
                      <a:endParaRPr lang="en-US" dirty="0"/>
                    </a:p>
                  </a:txBody>
                  <a:tcPr/>
                </a:tc>
              </a:tr>
              <a:tr h="37873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Homeless/In Shelters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/>
                </a:tc>
              </a:tr>
              <a:tr h="37873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 Foster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/>
                </a:tc>
              </a:tr>
              <a:tr h="37873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With Special Healthcare 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23,300</a:t>
                      </a:r>
                      <a:endParaRPr lang="en-US" dirty="0"/>
                    </a:p>
                  </a:txBody>
                  <a:tcPr/>
                </a:tc>
              </a:tr>
              <a:tr h="37873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With DCF Open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http://www.sfkids.org/uploadedImages/iStock_000002626872Small%5b1%5d.painthan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0" r="13212"/>
          <a:stretch/>
        </p:blipFill>
        <p:spPr bwMode="auto">
          <a:xfrm>
            <a:off x="4764025" y="2057400"/>
            <a:ext cx="4075175" cy="35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8674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*From birth to Kindergarten entry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84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524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High Quality Care for Children with High Needs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362200"/>
            <a:ext cx="3886200" cy="31241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4544"/>
              </p:ext>
            </p:extLst>
          </p:nvPr>
        </p:nvGraphicFramePr>
        <p:xfrm>
          <a:off x="289560" y="2515798"/>
          <a:ext cx="3901440" cy="2704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1440"/>
              </a:tblGrid>
              <a:tr h="648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State Funded Programs</a:t>
                      </a:r>
                    </a:p>
                  </a:txBody>
                  <a:tcPr/>
                </a:tc>
              </a:tr>
              <a:tr h="205620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High Quality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Substantial Support for Quality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Substantial State Oversight</a:t>
                      </a: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Serve 22,000 Children</a:t>
                      </a:r>
                      <a:r>
                        <a:rPr lang="en-US" b="1" baseline="0" dirty="0" smtClean="0"/>
                        <a:t> with High Needs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92365"/>
              </p:ext>
            </p:extLst>
          </p:nvPr>
        </p:nvGraphicFramePr>
        <p:xfrm>
          <a:off x="5181600" y="2438400"/>
          <a:ext cx="3528060" cy="3001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060"/>
              </a:tblGrid>
              <a:tr h="648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Other </a:t>
                      </a:r>
                      <a:r>
                        <a:rPr lang="en-US" sz="2800" b="1" baseline="0" dirty="0" smtClean="0"/>
                        <a:t>Subsidized </a:t>
                      </a:r>
                      <a:r>
                        <a:rPr lang="en-US" sz="2800" b="1" dirty="0" smtClean="0"/>
                        <a:t>Programs</a:t>
                      </a:r>
                    </a:p>
                  </a:txBody>
                  <a:tcPr/>
                </a:tc>
              </a:tr>
              <a:tr h="205620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Of Unknown Quality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Minimal Support for Quality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No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State Oversight</a:t>
                      </a: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Serve 25,000 Children</a:t>
                      </a:r>
                      <a:r>
                        <a:rPr lang="en-US" b="1" baseline="0" dirty="0" smtClean="0"/>
                        <a:t> with High Needs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9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524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ConneCT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to Quality System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Help Families with Children with High Needs </a:t>
            </a:r>
            <a:r>
              <a:rPr lang="en-US" sz="2800" b="1" dirty="0"/>
              <a:t>Access </a:t>
            </a:r>
            <a:r>
              <a:rPr lang="en-US" sz="2800" dirty="0"/>
              <a:t>and</a:t>
            </a:r>
            <a:r>
              <a:rPr lang="en-US" sz="2800" b="1" dirty="0"/>
              <a:t> Afford</a:t>
            </a:r>
            <a:r>
              <a:rPr lang="en-US" sz="2800" dirty="0"/>
              <a:t> High </a:t>
            </a:r>
            <a:r>
              <a:rPr lang="en-US" sz="2800" dirty="0" smtClean="0"/>
              <a:t>Quality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 </a:t>
            </a:r>
            <a:r>
              <a:rPr lang="en-US" sz="2800" b="1" dirty="0" smtClean="0"/>
              <a:t>Supports</a:t>
            </a:r>
            <a:r>
              <a:rPr lang="en-US" sz="2800" dirty="0" smtClean="0"/>
              <a:t> and </a:t>
            </a:r>
            <a:r>
              <a:rPr lang="en-US" sz="2800" b="1" dirty="0" smtClean="0"/>
              <a:t>Incentives</a:t>
            </a:r>
            <a:r>
              <a:rPr lang="en-US" sz="2800" dirty="0" smtClean="0"/>
              <a:t> to Improve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 System to </a:t>
            </a:r>
            <a:r>
              <a:rPr lang="en-US" sz="2800" b="1" dirty="0"/>
              <a:t>Rate </a:t>
            </a:r>
            <a:r>
              <a:rPr lang="en-US" sz="2800" b="1" dirty="0" smtClean="0"/>
              <a:t>Quality</a:t>
            </a:r>
            <a:endParaRPr lang="en-US" sz="2800" b="1" dirty="0"/>
          </a:p>
        </p:txBody>
      </p:sp>
      <p:pic>
        <p:nvPicPr>
          <p:cNvPr id="12290" name="Picture 2" descr="http://www.montessoriofminot.com/images/gallery_0000s_0010_iStock_000010467139Small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3"/>
          <a:stretch/>
        </p:blipFill>
        <p:spPr bwMode="auto">
          <a:xfrm>
            <a:off x="5028605" y="2590800"/>
            <a:ext cx="4115393" cy="28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43999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Promoting Access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282999"/>
              </p:ext>
            </p:extLst>
          </p:nvPr>
        </p:nvGraphicFramePr>
        <p:xfrm>
          <a:off x="2590800" y="1524000"/>
          <a:ext cx="3886200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Supports for Families to Find and Use High-Quality Care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Plain</a:t>
                      </a:r>
                      <a:r>
                        <a:rPr lang="en-US" baseline="0" dirty="0" smtClean="0"/>
                        <a:t> Language Website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Outreach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Supports and Incentives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://www.urbanchildinstitute.org/sites/all/files/styles/frontpage_slide/public/iStock_000014532667Medium.jpg?itok=WFr16F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3429000"/>
            <a:ext cx="6457951" cy="254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84073"/>
              </p:ext>
            </p:extLst>
          </p:nvPr>
        </p:nvGraphicFramePr>
        <p:xfrm>
          <a:off x="381000" y="2225040"/>
          <a:ext cx="4495800" cy="3261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95800"/>
              </a:tblGrid>
              <a:tr h="3361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Supports</a:t>
                      </a:r>
                      <a:endParaRPr lang="en-US" dirty="0"/>
                    </a:p>
                  </a:txBody>
                  <a:tcPr/>
                </a:tc>
              </a:tr>
              <a:tr h="1596596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Quality Improvement Centers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Licensing</a:t>
                      </a:r>
                      <a:r>
                        <a:rPr lang="en-US" baseline="0" dirty="0" smtClean="0"/>
                        <a:t> and accreditation specialists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Health and Behavioral Health Consultants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Trainers and Coaches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Family Childcare Specialists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Career counselors</a:t>
                      </a:r>
                    </a:p>
                  </a:txBody>
                  <a:tcPr/>
                </a:tc>
              </a:tr>
              <a:tr h="336125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 Licensing Process</a:t>
                      </a:r>
                      <a:endParaRPr lang="en-US" dirty="0"/>
                    </a:p>
                  </a:txBody>
                  <a:tcPr/>
                </a:tc>
              </a:tr>
              <a:tr h="439519">
                <a:tc>
                  <a:txBody>
                    <a:bodyPr/>
                    <a:lstStyle/>
                    <a:p>
                      <a:r>
                        <a:rPr lang="en-US" dirty="0" smtClean="0"/>
                        <a:t>Workforce, Program, and Early Learning Standards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-1" y="1"/>
            <a:ext cx="9143999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Improving Quality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8" r="23600"/>
          <a:stretch/>
        </p:blipFill>
        <p:spPr bwMode="auto">
          <a:xfrm>
            <a:off x="5375366" y="1600200"/>
            <a:ext cx="3076025" cy="43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62952"/>
              </p:ext>
            </p:extLst>
          </p:nvPr>
        </p:nvGraphicFramePr>
        <p:xfrm>
          <a:off x="381000" y="2240280"/>
          <a:ext cx="4572000" cy="2712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</a:tblGrid>
              <a:tr h="2225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Incentives</a:t>
                      </a:r>
                      <a:endParaRPr lang="en-US" dirty="0"/>
                    </a:p>
                  </a:txBody>
                  <a:tcPr/>
                </a:tc>
              </a:tr>
              <a:tr h="222504">
                <a:tc>
                  <a:txBody>
                    <a:bodyPr/>
                    <a:lstStyle/>
                    <a:p>
                      <a:r>
                        <a:rPr lang="en-US" dirty="0" smtClean="0"/>
                        <a:t>Annual Quality</a:t>
                      </a:r>
                      <a:r>
                        <a:rPr lang="en-US" baseline="0" dirty="0" smtClean="0"/>
                        <a:t> Achievement Awards</a:t>
                      </a:r>
                      <a:endParaRPr lang="en-US" dirty="0"/>
                    </a:p>
                  </a:txBody>
                  <a:tcPr/>
                </a:tc>
              </a:tr>
              <a:tr h="222504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Improvement Grants</a:t>
                      </a:r>
                      <a:endParaRPr lang="en-US" dirty="0"/>
                    </a:p>
                  </a:txBody>
                  <a:tcPr/>
                </a:tc>
              </a:tr>
              <a:tr h="222504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Improvement Grants</a:t>
                      </a:r>
                      <a:endParaRPr lang="en-US" dirty="0"/>
                    </a:p>
                  </a:txBody>
                  <a:tcPr/>
                </a:tc>
              </a:tr>
              <a:tr h="222504">
                <a:tc>
                  <a:txBody>
                    <a:bodyPr/>
                    <a:lstStyle/>
                    <a:p>
                      <a:r>
                        <a:rPr lang="en-US" dirty="0" smtClean="0"/>
                        <a:t>Tiered</a:t>
                      </a:r>
                      <a:r>
                        <a:rPr lang="en-US" baseline="0" dirty="0" smtClean="0"/>
                        <a:t> Care 4 Kids Reimbursements</a:t>
                      </a:r>
                      <a:endParaRPr lang="en-US" dirty="0"/>
                    </a:p>
                  </a:txBody>
                  <a:tcPr/>
                </a:tc>
              </a:tr>
              <a:tr h="222504">
                <a:tc>
                  <a:txBody>
                    <a:bodyPr/>
                    <a:lstStyle/>
                    <a:p>
                      <a:r>
                        <a:rPr lang="en-US" dirty="0" smtClean="0"/>
                        <a:t>Scholarships for the Workforce </a:t>
                      </a:r>
                      <a:endParaRPr lang="en-US" dirty="0"/>
                    </a:p>
                  </a:txBody>
                  <a:tcPr/>
                </a:tc>
              </a:tr>
              <a:tr h="222504">
                <a:tc>
                  <a:txBody>
                    <a:bodyPr/>
                    <a:lstStyle/>
                    <a:p>
                      <a:r>
                        <a:rPr lang="en-US" dirty="0" smtClean="0"/>
                        <a:t>Start Bonuses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-1" y="1"/>
            <a:ext cx="9143999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Improving Quality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 descr="http://www.hugyourbaby.org/_/rsrc/1240844422927/Home/the-hug-in-different-settings/chc/childcare%20provider.jpg?height=786&amp;width=4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743200" cy="41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447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9511"/>
              </p:ext>
            </p:extLst>
          </p:nvPr>
        </p:nvGraphicFramePr>
        <p:xfrm>
          <a:off x="307975" y="1676400"/>
          <a:ext cx="6016625" cy="419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4484"/>
                <a:gridCol w="3972141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r>
                        <a:rPr lang="en-US" dirty="0" smtClean="0"/>
                        <a:t>Core Knowledge and Competencies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early childhood workforce should be able to do</a:t>
                      </a:r>
                      <a:r>
                        <a:rPr lang="en-US" baseline="0" dirty="0" smtClean="0"/>
                        <a:t> and know</a:t>
                      </a:r>
                      <a:endParaRPr lang="en-US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Learning and Development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children</a:t>
                      </a:r>
                      <a:r>
                        <a:rPr lang="en-US" baseline="0" dirty="0" smtClean="0"/>
                        <a:t> should be able to do and know across domains</a:t>
                      </a:r>
                      <a:endParaRPr lang="en-US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programs  should be doing to create and excellent learning environment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-1" y="1"/>
            <a:ext cx="9143999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Rating Quality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hQSERQUExQVFBQUGBYWFBcUFBQVFRQYGBcVFBUVFhcXHCYeFxkjGRQUHy8gIycpLCwsFR4xNTAqNSYrLCkBCQoKDgwOGg8PGiwkHyQsLCwsLCwpLCwpLCwpLCwsLCwsLCwsKSksLCwpKSksLCwsLCwpKSwsLCwsLCwsLCwsLP/AABEIAQMAuQMBIgACEQEDEQH/xAAcAAABBQEBAQAAAAAAAAAAAAAEAQIDBQYABwj/xABHEAABAwIDBAcFBAgEBAcAAAABAAIRAyEEEjEFQVFhBhMicYGRoTKxwdHwFEJScgcVFiNigpLhQ1Oishck0vEzY4OTwuLy/8QAGgEAAgMBAQAAAAAAAAAAAAAAAwQAAQIFBv/EACwRAAICAgIBAwMDBAMAAAAAAAABAhEDIRIxBBNBUTJhkQUicSOB0fBCobH/2gAMAwEAAhEDEQA/APX6BvEqVxQtMwQiHJGMtDElsjxFLO0tOjgWnxELzU9mtTJ/EWO8Zb716avPOlWGy1KsbiHt8Yd75S+fVSC4vdGlwz5Y08r+4q0omWjyVHsqtmZPiO5wDviVcYJ1iOF0eLMsbXCEKOrtsfr61QT0GfZuJwXJspywWTsOnkuCaxOcQrZQlRRqR7tFGaqjotDg0p4FjdDOrhIMSq5JEpk8hd1nchc7inCk4rHqIviTmtzTamICaMLxKe3DhV6jJxB3VuSaWuOgRzaYG5OWeTLoBZhXcYTvsR4+qLXKrZAmUXMgINEUXW7k7B+wGSHhZLplhu0x34mlp72mR6OPktYqXpVQmhm/A5p8D2T/ALgs5VcWSDqRQ9Fq8sDTqAW/0m3o5aXBO7UcQsZsGrlrPb/E13geyfgtbTdBB5qYncUbmtlg4fXogqgCNegcQ5XMqI3NyCR1QqI1EPiqphCcjdBYxAGpTRiCRpHqVS0sRFRs8R8leBBczXGhkOKUYfmpAnId2WMbQCkDBwXJSoQVKq+vt7DseGOrUw86MzAu8gqvaPTzD0azaJFRz3RENAbfmSrSbKNIlWJ2909qUawpsp0gMmcuqPMmCBlaLAuug+lW3Mb1lEYYvLXiXikwE7tTFrFaUWQ9CJhAbQ2/h6ABq1mMB0kyT3AarG9JujOKxYoGmCC32+seWjdu335Kw2n0DdiaVJlSoKZp6lgzE2iLqKtWyFltfptRoUm1cr3tcYblAEn+bTRUf/Fql/kP/rb8lefshQNJlCq41GtIIBcGkkb7XUP7E7P/AMlv9T/mrTjWyGtlS4d2oQudPpVIITMXTBPoNQ20MP1lN7PxNI8Yt6wiCVHWrtY3M9wY0b3ENHmbIj3oGea0HRWYfxgtPfEj1C2NJ8tB4gFYvbWKptqPNOox2WpmZle0yJzCIN9YWo2djmFgAe3Ux2mzGo380DDatB5/JfsdLQeSBxIufrmicI+W9xUOKF/ruRZ9GF2AlQ19CnVsQ1pguA7yAmUsTTecrHda/wDDR7cfneOwwd5QFFsJdFPiDdanDYZ7hOUiQDe14vqjsFs9lMCGgOi51JO+5ujWBbj499mJZfgrhsx/8Pmfkq7H4PGtnqqVJ3PrZPkQFqgEoTK8SAH1pHlzsVtEVWirTqMZN8lPsx+YT71XVejONfjhWEmkI/8AEqGNLw2V7FP1xUVTCsfqIPEWKw/Ea+lm1n+UeYYn9Hhq4puINUMiOy1uYmOZVhtLolhC8YjEOvTjtOeGMF7THMrQ4vovU6uu0VnVBUY4ND4D2EggQ5sA3jgsVhNnVKmz8ZhqrXNqdWXZXghwdlka69pgulZQnBrl/AZSUlouNqY/A4ek3E1GtcycjXin1pm9hPcUzb3TRuFw1KuykajKoBbDgyAQDex3HTksxSH2nYNUaupgVB/LDj/8lFS/5no+3eaJLfBpI9zgqUVVv5pl+9Go6VdJquHNFzMvVvyOcSJOUuGaDNuyU3pDjqlLF0jnd1RLDlnsxMHvVJjHfadj4Z+rgw03d4BZ72DzRu06vX4DCV95YAe+IP8AqaUNqv7M0vYLxDeq2oDueW+T25T/AKgtblWO6Q1cwwtcfeY2e9pa74laH9oGcVkj6QeHJYPBM608UNj8c2jTfVeeyxpc7uCZBEHTHpkzBUARldXeP3bDoBoXniAd29eHbU21WrOL61R1RxOrjMflGg8FJ0h6QPxVd1R++zW7mtGjQg34c5A4CY4Xj5J1KlsENo1jz9VYUqtr/XoqWePrKJw9Qbj7wtMtMtTinDRzx3G3oVPSxL4Jk94eQfegw4kaz/Sf7p7KggtMX36fBZaNoJ2Z0n6t8vYKom4q9oEb7Wv3r2Dod0yo4ymRTaKZZAdTEAN4EAaBeB43BFuokcWn4Ivoptd2HxVJ7TBBAP8AE0ntMdxBHkVOKq0Ye9M+li9SU3qmwuOzAHcb/JWVOopF7MNBocnhRMcnhMoCxzkjjvXOKa89kqyiSVHUpNeO0Ad19eYlcx1gmU3XIVNJ6ZaMrgegDcMytTouL6NVrhkfGZmabA6Ob2jz71g/0cUHHD4/BvBDmE9lwIIJBabHS7QvaQ66BxWwqb63XtAbWLcjnD77dQ1/GDodyUy+OnF8e2HhlprkeT9BnZ9nYugdaNQuA4Aw73tci+jB6zZlelvw9V8dxIqD/c5R9FsMcPtfG4V4jrWFwHGDII72vKd0K7ONxmHOlWmHAc2k03f7gkci2/yMp6DR+82a3jRqFvgSQPR4VD17lfdHm5qWLonXKHjvALT6sCo/tA4IDDRPR2lZn9JWONPAPA1qOZT7gTmPo1aQG6z/AOkDCCpgK3FmWoP5XD4EpuH1IXfR4obAeamGILYg33qCpqe74D5pTp5+9P1YDoV1QmU7DMlwFlGW2lEYWlDgdw9yjRaey7GxKsAFsHdePIobEbPrMOm+IOs+HevQej2LbVoZHgEsgd7T7J9CPBRYrARUBPsA5u4wACeIHolPVadMb9JPaPP8ThKppl3VkBupi45xvCq4zDO2xbEx7wvT8bUJYQ0CAN+9eeY+j1FcgiKdS8DQCbx3H0K1hy8m0ZzYuKTPXegm2/tFGmXe0BlPMtsfmtg2qBcrzL9GrYaRy97pnyW4xGKEkkw1okrXTAVZeUcbPIKi27+kBlI5KOWo4e08zkb3R7RWX2xtp9QEBpyfdbMB35uPuWdrB8nM6w1DRAHIc+ZWH5DeohI4V2zWVOnGIIBLvBrQ0nhbcO8ouh0/exo6wZ2EwT+HxPxWFp4udJ5Ae8yUWyoRLHXa4QQbg8rWhSE5fJJQj8HreyNttrDs+R9oeCMz9qV490S2u+k7LmlrXQ0g3ZwaTvEaE9y9M2dtUVhIPa3/ADTEMt6YGWOtouusBUrXWQDKiKY9MJgWii210PZVxdLG0zkrUwWv/DVp5S0tPBwBseUHiMFjD9n23QdoKpcw/wDqNkf6oXsDV4/+lFuR9DEN+5UBB/I/XySfk4/3KS/j8hsMtNFrgf3W03s3VBUb5gVR7nIn9kGoLpPVFPF4auNCabp5TkP+ly23VLmUNWV9QQ4hC7VwvW0KtP8AGx7fEtMesI7HNh0qDMmXpgkfPGIZBcPrQJjXW8T6rQdNdldTi6giGuOZvc6D7ys2DYfWlk/B2gUlslpv+vrxU4qWgbvghGnUfXH4lSF8QeK2ZNj0Z2zka4CJaHNE6QXNdT77ucFd/reoz2jnaTwuPJedbP2qKLy5zS4QAIPDer+j0m68FtNnaAkBx17oSWTE29Idx5opbZodsbTbka1mrpmNwMSeXBZrpHhjUYwgSWyfS4+uCiwmAxleoAMzGn2nEZWtHfv7gtVidihlEMaSco1cZcTqXE8SSrhi4NOzOTOpx4pEH6PmuZTqfxtZl87+9azaFUksboHuzOP8LYAHvKoaNVmGpNcAYJAAG6bm/ABaKo2WsJIkA+zcX0MqZb4tg4VyQDjmgNJ5T4bgs3OaSd59y1G0Kc0yBefoKhZQgR4+4+8eqViMsTC7ObE/ePjC6phzbW+idTqEeR9UrsZaOBH16lGswMo4XKQ4WN7bncW960XRusC9pbc5oJuDG8EbiqJjhJzey4fRWi6IYD945+4WJ/EYtPMCbrcdtIHLSbNkHIik9BNciaKeQoywpOXnPTvZYqYVzD/h1S3nlJ7PoWjwW8o1YMFUXSuhm61gHt083iy/13LObeN/bf4Lx6mjJbWo58BhXG5YBTce4R72Kx/aF3FCYRnWYCs3ex2ceYd81SyeK4w9R6RtBtvrvQAerLF6HjEhU32k8fJNzVMBEoOnHRr7TRL2g9ZSEj+Ib29/DmvHHtguHOfgV71jaxIjNlk6ndF96wHT7oy0TiKYymf3g3T+KN07++UbE1GO/kw3ylXwYPgU8CWkcJ+aQCLfQKcyx77I9lUP2dhhVd1ZiXghpM2cLt90eKOwWA6tra9MkuYe0yNws9s8dVWYZzqTw64gy0jc4XC2NOiHVS5sDr2h8T2cwHbjvEOH8w3Kmyki8wzI7TLB0O8wInwR4rZgQ7fv+aBwmIaxgac3ZETEyBobInCbQpPqCm10vMQ2HDXnEIRofhBZzHwRBuYIMXVrsE5qMHdLfDd6EeShxfRtwIeWFrgbGLcCDFiI4ozZOFLGuEamRvGkW8lGRaGtGrZBIsUJX2deeKIrYE9YHOibkHfwIRb22SD0x9K0UmH2d2oIB+t86KbEbJbPs34EI3G4Umk7LGcjsyARIuNe4qXB0XZQHkEjeNIP0PFTmzSgqKE4WTAF5W8weE6qk1uhAk95ufrkgtmbLaH5jeLjv3KyxdSAnPHV2xLM90Ma+6Mw7roCm6UXQcmxcLcLoHaru3TB3gg+P/b1RxKrdtiXsI/CI8Hf3W1Hla+xhutmf2Nsd7Oua8dh7S0EkcwLDkVW/sS/8TPNysKu233EgdwUP61q/if5f2XFpofJdl7fc9zmVm5KlOA9tzZ1sw4tngTqpn4um0kZmg6mHCY4xqFRVcMXPEuGamXMdmBlzTukcZae8J+B2YKbi7ML7msA9UeGSEHa6+Pj+P8AdHP8jP7RF2ptZktFMEm5zGHGPxN3TY81PRIcIcMwOoN5751We29jQMU5oAGRtN8C06AgDjBFuRV10eqGszMCLEjjwPjqj+Rk5RjXXYTxlrk+2ecdKtidRiKjQIbOanzY67R4XHgq6nhiWugTAzHiBv7+PgvT9p7JOI2phKREtptFRx3Q1xeR4kAIPavQwsc99JpFRrqjuqvlrU8xzsYRcVGQTG8OEaFXGdoM0Y/ZmyevpmQ7LYCoGuLWOBkZ43Qb8ipm4ENgNc5kXA9oNcPvMdvYdbaSZ1V90bwVSQ7CVWtsA9jgSCAdHtG+/LfBAMLWVNgvNMOrtpa2axkDeQSXEn3KyrM1gKT6jBoDvO7wCstn7OZTNrv1Lt6ndRiwhrRwT6bQLCeZUKNrh8UXMa6dQD81X7S9oe0TF4J8FJsSpNEDgSPDUe9MxDc/tAGJj6CplIrK5sey6dxJcYUDcXGqLq41jPaaY/MfiotobcotpF+VmacrQ9ucx94gRuHvS+SMXtsZxyktJWRVcc0bwm09ottG/Tn3DeqHCYV+LfmDerotsyRBed7ucbty1mzdhU6d9XHUnX+y5eTyFBff4HHUew7ZznHW0oPpJtV9CpSbkaadQGXFxDg5puAIjQhXFCjCB6XYYPwpcRem5rx55T6O9FXh55equT70JZt9EGB2zTOr8s7nW9dFc0HyREEcQQfcvP8ADuUr2DUWPFpIPovSpWJt0elWtzVTtF379rdwaI8SfkFk6O0qzdK1Qfzkj1lXGz8U6o9jnuzOMSdJi2iPCPuClL2LJlBo0aB3AJ6jqYlo1cAov1iz8XvXn6Z0TCfaHOu4kE7t45FWGFq9kcRr6x7lV4hhp1H03RmYcro0BAEgKfCNeQcnCOABBkEpdx4zpfJ1PPxrL4qdfD/6Kza2C6/FuaGOJ/ddoSIbl7V9NPctvsfZrKLcrAbmSXOLiTpJPcAkwmznMAzXcRJhHg5BO/cujybSXwcaOopV7FngsKxrs+UZ7Cd/DyU9Wm0iCAQTJn8XEcDzVWzarQN/kudtkbm+aMpJKjNBFbAUgcwpsDpknIJJ4kxdQ498tIGk+W9D1dqF24JjaxdMwpyLor3UE6nQKOGHT6eHkwipGGyTAyGRzM+QTMS62sIp4DRCpto4wBCkzcUSYWqc1zmHAqPFPaXHIIF9N5GpA71DRGVmdxudBwHzTsBSubWENHf7TvU+i536hKsSj8sawL9zYXhWuiTbl/dGMdGqja1OqG3muAHlthzTZQ7YZmw1cf8Alu9BPwTcNV7MHd7lPTOZpnR3ZPcRBR8U+MkxecTz7DvkIxuiCp0cjiw6scW+RI+CMpFeyg7EJDwLK22e8jLxvr4xoqhwsrLZjhI7/wDum4AJFBX2q92/yshvtzuJ81bjZIk2T/1U3h6LhnUIemGyX/bj1bHONZrXgNE3HYd/tHmi8DsN9JuV0Z3Q5xs5rP4RGp4ytbtMWHO2sEjWJ4IJlCY0HIaDyUzYk5P7jMPMm8Sx6pDIsSb7yTqSgK1aZdubrw7u/kpNrYwNbJkMHDV2snk2x5mExmAe4AiIIBF7QRII8Fri12JWCZoKlDkV+p3HVwHmURT2KIu4+AAVpMqwAFG4GlMnwUv2Bgtc+PyVVj3w8tBhrYAAJ1N3TxK03x2Wly0XxoqVtLKOarNlbRY2WveZ3Zpyjlm+atsQ+GyL8OCOpqS0DcXF7KzH1TuWXxWKZ1kPeJ4C5HIAauVntMPfOZ5azfFrLPYNjZzgRPsDeG7vE6nvS2SVbD442W7q+eIBDRZoOveVaYKuD2dD7+PiqzD0zEkRwHAJDqufnh63Y3GNKkaJoQWLrxbXj8kPS2qbt9pwEzpbnzUlNmYZjrv4Ljyg4Ombiq2wigY1Mk6wrLN+78VWsARpswDnKygc1syO2KcYmrG8h39QDviU3DnVT9J6H/MNIMF1Nv8ApLh8kOXWju0XsPFlyxRf2RzMipsnizjwUmyq8nXhr8Ex8tpgbyhtluIIvMEzy0sulAVkaF9O57ym9Wpss343XdWuHLTZ0k9FmaM3Jk8T8BuTKzDkcG+0QY74sjG05UA7OqOo3sFeqKbANc6h1VRxque2C4ADttktgGLScqJ2dUe1opupPDmW9khpaDDXZjYdx4FI8iSN0m3JNwzy57g4khsOiTcnjysi+xkPHMyeDb+pt71X12uD3VGsDInMPvPblABdeCWls9xViKltNFn8TtA5yZI+CyaSOdtAtb7V3FC5ifBV+NxIL2Mt2j5AXsrKhUblkaCw5nRJ5JNsehj4xJKdNV3SLpPUwfV9UA4OdDmO9kjfBF2nmPIq1paxw1VRt3Zgr1Gy6Gs1A1JN9d1veqxvjs1JctAeL28cW1rKbXNLvbB+6N9xuPFWmCoNYBNzx+XAIalTp0hDABx4nvKidjbwJJ5fVlUpObIoqCLWti+F0BQ2h1lVtNu+S4g6QCY77K12R0XfUGarLQdByTcXsulQxVJtJoHYOaN+oHxQ88HDE5EhkTlSH4TChp8EZSHZ7iuy3T6WpB3rgt2FbH078/eiXukC0ITIQUThwSRv4qkDl8lP0qblNF352n0d81V4KnPaOis+nnZo0nzbrIPC7TB9I8VU7IxgczuXrP05/wBGP9//AE5mb6ibEEyosJYxEXmbX8FLWxEXAkoXD44F8EX48u/xK60BSRraXsjuCchsE/sKdcjOqySX3H8buKL9rNyZVYDbgpjbvUUXTHSBoBqbNbmmXCeBEe5SU8K0Ew0CYnie870S8aJWjeqIAbTq5GWEwWz4kAnwlZjGiC8cCtHiauvNZfaj+0TxWpFoq2gdc1xuNxMdk6Ed90lOp+6gH/EA8OsM+gRAwBqthoOabQCdOQSUOhmMcC0MAE5mlxDYMzcG/pvSbxv2H1mi1vQrMcBXeODaZ75Dp9yDZjXP0uST43Wmwf6NnF4fWrR2QHNpjWNO0eF929aXZnRnDYf2GAu/E7tO8z8FpYG+zEvIiutmJ2d0XrVyDGUcTYee/wAFsNk9FaVCCe04byLDuCujUQ9Wsjxxxj0KyySl2JiKwA4LCNxnW4h79wflb+UNEedz4rQbZxfYcAbwVmtn0gC4jeQfGIPuXK8/JrgN+NGk2XjDIXBDU8SBroimuBuFxGqGCVrswj7w05/3VhSZlbG9VlRqLwuKOhM96iBTWtFd0z2aauE7P+G5ryOIEgnwmfBZjZ9INZYgTv4L0SrUGR2bSDPcbfFeYbZDMPiHUzmyQHNdrY8YvYyPBem/S5N42vZM52bssXUzpI80I1mR4cWlxGkXPOPVIMFmZmpnONRBumdcRAc18jSOS7cRVms2bXkFsERe6NhVGya7SGm8mxkXB+uCt8q53mRrJfyN+O/20aABIaZTM6TMtFEjqfMLsvNR5l2dQgn2KnvErhgqX+W3xAK7OuzqEJ2uA0AHcIS9aoM6Q1FZKJ+sSGohzUUNTEAKrJQS+sgMVi9w19yZWrnuQyHLJXRtRIqtOQQd6p6mzXO9nM2dbwFeEJCkMuFZGmxiGRw6PPcPtoda6lVLsO6SB1jpBLTBa+bNdvBFiCLrR7MqPa6JBFuWu9Zz9IGAJq5iM2YMDZ3ACCfC9ufJD7GxNTDgMa8ZCbB7WuidwOoC3l/TvUjyxfh/5Mx8vi+M/wAnp2oUL67WG5gndvM8lkKu2sQ5wYHhg1dlEE2dAnwRmHAaBJvlaC4mSSAJJJQcX6PK/wCrL8GJeWv+KNKMVnAnsi9jvINiT8OazvS7ZtN1MGS17JFO0h7TLywn7pEGCe7ejKNeZgFxETMiPDU+5BdLKoqYRxDw7JUZIF9bRI7NjuBOq7+PFHFDhBUhGUnJ2zKYbahaAAYjgtLgcc6pTGZwnnvWKGpCv9l4qB4LcdMpmgwtZwOoIF+YP1Kuftncs1h3tkEGOJtHjOiJ63n6t+aI4Rl9SMqTXRvZSqIOS51zxweU0phqIattFjbF7QdwkSfDVUQKldnVXT2y15AY2o6SRPVvAtzICfUrVNzHf0lU5UXRYGomOqKDDtJ9oHxCIwe8HcY+SidkZEWuPJS0KIALjeOKc9uoUWPflaGjfqhtv3LA6tXMSTvTQVElBQAo8pC5MJSQoQrukOzuupECA5subOmlwT8eS88GzXVbGpH5mZjygtheoYmhna5kxmBEjdO9ea1Ya9zc+UtJBzsuIsbtN/JPeK9NCudbTLhrQ0iYqEe1DS2CQdZJ4orZNNlUOqEulhy5M2Vod93M4AuDT/CJVPh9osbZ72uaRfK10gjSQdbI/AU2uBcwkAuMatkaiRMnX0TnQuXuEwNOT1s1XE+y2WU8u8NaDJG/tXMIPplmbRYwQGucbAADK0SxsDSLmArHYbAXRJJjfJ5alBdN2lrG2sHgTzLX/JRXeyzCOEOPmj9nV9yhr0d41ChoPh3fdaaM2aHCvsfce+6s+u5H/wBwqipVLJf1gefmtFHsgwbefmpBhG8FPSpyke9I8dWNWQ9Q38I8k5tMDQAdwA9yXMmlyqiWPlJKic5RF6yWEFMLBwUGcrhUKqyyR1ATKqNoUXB0u03HcrYVFJZwgiQdQsyjyLTozgXIjHYTq3RuN2n4d6FJS7VaC2KU0pC5Mc5QsbisWKbHPdo0SfkvNa2LfUe5+Vrg9xJBbmymdJF40Wp6c4pzcLDdHOa1xO4XIHiQPJYjYteoauSLOBNjF23BHqnvGjUXIVzPdBFWk6bU8onc11+Os8VZ7MpkOBcbtgxPH/8AO5NxVAtLTJMEGMxOm66LwzIqmdIm27gPVOXoXo1Wzh2mkHXgoum4nC1P4TTf5OLT6FO2e6BfvHporTGYBtajUpk+2yCeFzfzWKNHmVMyh6uH1A72/JEMpllRzHghzSWuHMW+u9EhrY4IxgDbiLKCCiaoZPtX9Clys4jzV0UfQGaEMVI9yhcUnJjKOJTHOSF6YShNm0jnOTISlcsGhISQnwuUIIlpm65KwXUIRbXpTRn8JB87H4KglaDbtTLhz/EWgec/BZJ2IKHl0zUOgvMo6lQcUDUqSlwmFDjJAgepQ1vRvorOl1MVadOkXBmd4gusHHRrG8XEncstgdjPo4lrXQdS4B0w0ggO4xzC9IxOyKNVuWozMN1yCPyuF2nmCp8Ns5rGClThtMNyBuUOgREAk/NO4/2qheat2YnGC0RHBR03Q5h35YJ4qfF0IkHcSPKyCYYLbQAfOUeL0Aka3YleQWHTT5eqssQ9zCwggG7TO/es3st8O+vrcrfbtfNh2uGoe31kFEasyZrpnRIqMqSJqDLOkub/APUjyWVq4Rx7T3uDeQcR5xC9IwOGFdrGvElrswk74I9xK0mzOrqB9Nj2nqzle0Uz2TwOfXwtZU506o0o2jxX7LRIgVI/O0+8Bd+r6f8Ams8/7L17a3Q3BmHVWkTDQ5rgwhxIEncSTG65PNVn/CnC/wCdiPNn/Sr9RE4M3r1DUK5clZBURkpFy5CCI5KuXKFnLly5QoVSURdcuURCs6ZO7NIbpPuWWBSLkHN9bCY/pIiiMCde9cuWI9m30HhyIpnszvSLk3EAzL7Vb26n5j8Cs6zU965cjw6F5dl3gT2kbtl3/L/zt+KVcjoGd0fqkuF9CPepOk+369PauCpMqubTfTeXMtlcf3lyDr7I8ly5DmEgA7G29XxOwq1WvUNSoKmUOcGzGdkDTmVZ/qWl+E/11P8AqXLlhG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362200" cy="330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15239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Rating Quality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324600"/>
            <a:ext cx="9144000" cy="54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CONNECTICUT OFFICE OF EARLY CHILDHOOD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52" name="Picture 12" descr="http://healtheducation.org/wp-content/uploads/2013/04/700-px-day-care-iStock_000020047995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17"/>
          <a:stretch/>
        </p:blipFill>
        <p:spPr bwMode="auto">
          <a:xfrm>
            <a:off x="6065238" y="2327790"/>
            <a:ext cx="2937248" cy="27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23671"/>
              </p:ext>
            </p:extLst>
          </p:nvPr>
        </p:nvGraphicFramePr>
        <p:xfrm>
          <a:off x="216263" y="1752600"/>
          <a:ext cx="5346337" cy="4445012"/>
        </p:xfrm>
        <a:graphic>
          <a:graphicData uri="http://schemas.openxmlformats.org/drawingml/2006/table">
            <a:tbl>
              <a:tblPr firstRow="1" bandRow="1"/>
              <a:tblGrid>
                <a:gridCol w="926737"/>
                <a:gridCol w="2136992"/>
                <a:gridCol w="2282608"/>
              </a:tblGrid>
              <a:tr h="773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Quality Rating Scale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Broad Overview of Requirements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483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 5</a:t>
                      </a:r>
                    </a:p>
                  </a:txBody>
                  <a:tcPr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Accreditation plus workforce requirements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 Consideration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0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 4</a:t>
                      </a:r>
                    </a:p>
                  </a:txBody>
                  <a:tcPr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Accreditation by NAEYC, NAFCC, Head Start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Ready for Launch (A process for approval of other accreditation systems is under development.)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 3</a:t>
                      </a:r>
                    </a:p>
                  </a:txBody>
                  <a:tcPr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External Assessment (i.e. CLASS and ERS)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Development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3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 2</a:t>
                      </a:r>
                    </a:p>
                  </a:txBody>
                  <a:tcPr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Self- Assessment and Plans for Improvement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Development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2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 1</a:t>
                      </a:r>
                    </a:p>
                  </a:txBody>
                  <a:tcPr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Licensed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Ready for Launch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rated</a:t>
                      </a:r>
                    </a:p>
                  </a:txBody>
                  <a:tcPr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Unlicensed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2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719</Words>
  <Application>Microsoft Office PowerPoint</Application>
  <PresentationFormat>On-screen Show (4:3)</PresentationFormat>
  <Paragraphs>157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Improving Quality, Informing Families</vt:lpstr>
      <vt:lpstr> High Quality Care for Children with High Needs</vt:lpstr>
      <vt:lpstr> High Quality Care for Children with High Needs</vt:lpstr>
      <vt:lpstr>ConneCT to Quality System</vt:lpstr>
      <vt:lpstr>Promoting Access</vt:lpstr>
      <vt:lpstr>PowerPoint Presentation</vt:lpstr>
      <vt:lpstr>PowerPoint Presentation</vt:lpstr>
      <vt:lpstr>PowerPoint Presentation</vt:lpstr>
      <vt:lpstr>Rating Quality</vt:lpstr>
      <vt:lpstr>Rating Quality</vt:lpstr>
      <vt:lpstr>Major Grant Strategies</vt:lpstr>
      <vt:lpstr>Major Grant Strategies</vt:lpstr>
      <vt:lpstr>Questions?</vt:lpstr>
    </vt:vector>
  </TitlesOfParts>
  <Company>CSDE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Quality of Childcare and Publicizing Ratings: ConneCT to Quality</dc:title>
  <dc:creator>W2K</dc:creator>
  <cp:lastModifiedBy>W2K</cp:lastModifiedBy>
  <cp:revision>45</cp:revision>
  <cp:lastPrinted>2013-10-30T21:08:18Z</cp:lastPrinted>
  <dcterms:created xsi:type="dcterms:W3CDTF">2013-10-22T15:25:42Z</dcterms:created>
  <dcterms:modified xsi:type="dcterms:W3CDTF">2013-11-01T12:41:05Z</dcterms:modified>
</cp:coreProperties>
</file>