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60" autoAdjust="0"/>
  </p:normalViewPr>
  <p:slideViewPr>
    <p:cSldViewPr>
      <p:cViewPr varScale="1">
        <p:scale>
          <a:sx n="50" d="100"/>
          <a:sy n="50" d="100"/>
        </p:scale>
        <p:origin x="-620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Programs in ConneCT to Quality Levels </a:t>
            </a:r>
          </a:p>
          <a:p>
            <a:pPr>
              <a:defRPr/>
            </a:pPr>
            <a:r>
              <a:rPr lang="en-US"/>
              <a:t>2014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Level 1</c:v>
                </c:pt>
                <c:pt idx="1">
                  <c:v>Level 3</c:v>
                </c:pt>
                <c:pt idx="2">
                  <c:v>Level 2</c:v>
                </c:pt>
                <c:pt idx="3">
                  <c:v>Level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41472"/>
        <c:axId val="23243008"/>
      </c:barChart>
      <c:catAx>
        <c:axId val="23241472"/>
        <c:scaling>
          <c:orientation val="minMax"/>
        </c:scaling>
        <c:delete val="0"/>
        <c:axPos val="l"/>
        <c:majorTickMark val="out"/>
        <c:minorTickMark val="none"/>
        <c:tickLblPos val="nextTo"/>
        <c:crossAx val="23243008"/>
        <c:crosses val="autoZero"/>
        <c:auto val="1"/>
        <c:lblAlgn val="l"/>
        <c:lblOffset val="100"/>
        <c:noMultiLvlLbl val="0"/>
      </c:catAx>
      <c:valAx>
        <c:axId val="23243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41472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chemeClr val="accent4">
          <a:lumMod val="7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Programs in ConneCT to Quality Levels </a:t>
            </a:r>
          </a:p>
          <a:p>
            <a:pPr>
              <a:defRPr/>
            </a:pPr>
            <a:r>
              <a:rPr lang="en-US"/>
              <a:t>2018</a:t>
            </a:r>
          </a:p>
        </c:rich>
      </c:tx>
      <c:layout/>
      <c:overlay val="0"/>
      <c:spPr>
        <a:ln>
          <a:solidFill>
            <a:schemeClr val="accent4">
              <a:lumMod val="75000"/>
            </a:schemeClr>
          </a:solidFill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Level 1</c:v>
                </c:pt>
                <c:pt idx="1">
                  <c:v>Level 3</c:v>
                </c:pt>
                <c:pt idx="2">
                  <c:v>Level 2</c:v>
                </c:pt>
                <c:pt idx="3">
                  <c:v>Level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95872"/>
        <c:axId val="23297408"/>
      </c:barChart>
      <c:catAx>
        <c:axId val="23295872"/>
        <c:scaling>
          <c:orientation val="minMax"/>
        </c:scaling>
        <c:delete val="0"/>
        <c:axPos val="l"/>
        <c:majorTickMark val="out"/>
        <c:minorTickMark val="none"/>
        <c:tickLblPos val="nextTo"/>
        <c:crossAx val="23297408"/>
        <c:crosses val="autoZero"/>
        <c:auto val="1"/>
        <c:lblAlgn val="l"/>
        <c:lblOffset val="100"/>
        <c:noMultiLvlLbl val="0"/>
      </c:catAx>
      <c:valAx>
        <c:axId val="23297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95872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chemeClr val="accent4">
          <a:lumMod val="7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915784-855F-400E-AD7F-60493F7DA0F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E31C97-F5B0-4716-815B-0178AA3D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5A2751-98DA-46EA-8E55-C1A4E3A0E738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00DB81-6612-45BD-8150-06D4BC56D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1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~40,000 children born annually in CT,</a:t>
            </a:r>
          </a:p>
          <a:p>
            <a:pPr defTabSz="931774">
              <a:defRPr/>
            </a:pPr>
            <a:r>
              <a:rPr lang="en-US" dirty="0" smtClean="0"/>
              <a:t> number of children below kindergarten entry,</a:t>
            </a:r>
          </a:p>
          <a:p>
            <a:pPr defTabSz="931774">
              <a:defRPr/>
            </a:pPr>
            <a:r>
              <a:rPr lang="en-US" dirty="0" smtClean="0"/>
              <a:t>Many of whom get subsidized</a:t>
            </a:r>
            <a:r>
              <a:rPr lang="en-US" baseline="0" dirty="0" smtClean="0"/>
              <a:t> care from the state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State Funded Programs=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Headstart</a:t>
            </a:r>
            <a:r>
              <a:rPr lang="en-US" baseline="0" dirty="0" smtClean="0"/>
              <a:t>, School Readiness, etc.</a:t>
            </a:r>
          </a:p>
          <a:p>
            <a:pPr defTabSz="931774">
              <a:defRPr/>
            </a:pPr>
            <a:r>
              <a:rPr lang="en-US" baseline="0" dirty="0" smtClean="0"/>
              <a:t>Partially Subsidized Programs= XXX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Create a system of oversight for publically funded programs,</a:t>
            </a:r>
            <a:r>
              <a:rPr lang="en-US" baseline="0" dirty="0" smtClean="0"/>
              <a:t> public rankings, and support for quality improvement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programs become licensed and move up in levels of quality while</a:t>
            </a:r>
            <a:r>
              <a:rPr lang="en-US" baseline="0" dirty="0" smtClean="0"/>
              <a:t> continuing to serve children with high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programs become licensed and move up in levels of quality while</a:t>
            </a:r>
            <a:r>
              <a:rPr lang="en-US" baseline="0" dirty="0" smtClean="0"/>
              <a:t> continuing to serve children with high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0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8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1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8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4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26C4-989F-408C-9642-766C07A1043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7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205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8" y="3200400"/>
            <a:ext cx="4038763" cy="2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2057399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Improving Quality</a:t>
            </a:r>
            <a:r>
              <a:rPr lang="en-US" sz="5400" b="1" dirty="0"/>
              <a:t>,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Informing Families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1600200" y="2206079"/>
            <a:ext cx="56388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</a:rPr>
              <a:t>ConneCT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 to Quality</a:t>
            </a:r>
            <a:endParaRPr lang="en-US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447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High Quality Care for Children with High Needs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8130"/>
              </p:ext>
            </p:extLst>
          </p:nvPr>
        </p:nvGraphicFramePr>
        <p:xfrm>
          <a:off x="152400" y="1981200"/>
          <a:ext cx="4191000" cy="384047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8000"/>
                <a:gridCol w="1143000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Needs Categories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</a:t>
                      </a:r>
                    </a:p>
                    <a:p>
                      <a:pPr algn="ctr"/>
                      <a:r>
                        <a:rPr lang="en-US" dirty="0" smtClean="0"/>
                        <a:t> Children </a:t>
                      </a:r>
                      <a:endParaRPr lang="en-US" dirty="0"/>
                    </a:p>
                  </a:txBody>
                  <a:tcPr anchor="ctr"/>
                </a:tc>
              </a:tr>
              <a:tr h="378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Low-Income</a:t>
                      </a:r>
                      <a:r>
                        <a:rPr lang="en-US" baseline="0" dirty="0" smtClean="0"/>
                        <a:t> Children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80,000</a:t>
                      </a:r>
                    </a:p>
                  </a:txBody>
                  <a:tcPr/>
                </a:tc>
              </a:tr>
              <a:tr h="65369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With Disabilities or</a:t>
                      </a:r>
                      <a:r>
                        <a:rPr lang="en-US" baseline="0" dirty="0" smtClean="0"/>
                        <a:t> Developmental Delays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9,000</a:t>
                      </a:r>
                      <a:endParaRPr lang="en-US" dirty="0"/>
                    </a:p>
                  </a:txBody>
                  <a:tcPr/>
                </a:tc>
              </a:tr>
              <a:tr h="37873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Language Learners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13,600</a:t>
                      </a:r>
                      <a:endParaRPr lang="en-US" dirty="0"/>
                    </a:p>
                  </a:txBody>
                  <a:tcPr/>
                </a:tc>
              </a:tr>
              <a:tr h="37873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Homeless/In Shelters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/>
                </a:tc>
              </a:tr>
              <a:tr h="37873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 Foster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2,000</a:t>
                      </a:r>
                      <a:endParaRPr lang="en-US" dirty="0"/>
                    </a:p>
                  </a:txBody>
                  <a:tcPr/>
                </a:tc>
              </a:tr>
              <a:tr h="37873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With Special Healthcare 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23,300</a:t>
                      </a:r>
                      <a:endParaRPr lang="en-US" dirty="0"/>
                    </a:p>
                  </a:txBody>
                  <a:tcPr/>
                </a:tc>
              </a:tr>
              <a:tr h="37873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With DCF Open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http://www.sfkids.org/uploadedImages/iStock_000002626872Small%5b1%5d.painthan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0" r="13212"/>
          <a:stretch/>
        </p:blipFill>
        <p:spPr bwMode="auto">
          <a:xfrm>
            <a:off x="4764025" y="2057400"/>
            <a:ext cx="4075175" cy="354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524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High Quality Care for Children with High Needs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362200"/>
            <a:ext cx="3886200" cy="31241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11220"/>
              </p:ext>
            </p:extLst>
          </p:nvPr>
        </p:nvGraphicFramePr>
        <p:xfrm>
          <a:off x="289560" y="2515798"/>
          <a:ext cx="3901440" cy="2704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1440"/>
              </a:tblGrid>
              <a:tr h="648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State Funded Programs</a:t>
                      </a:r>
                    </a:p>
                  </a:txBody>
                  <a:tcPr/>
                </a:tc>
              </a:tr>
              <a:tr h="20562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Substantial State Oversight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High Quality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Substantial Support for Quality</a:t>
                      </a: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Serve 22,000 Children</a:t>
                      </a:r>
                      <a:r>
                        <a:rPr lang="en-US" b="1" baseline="0" dirty="0" smtClean="0"/>
                        <a:t> with High Needs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34642"/>
              </p:ext>
            </p:extLst>
          </p:nvPr>
        </p:nvGraphicFramePr>
        <p:xfrm>
          <a:off x="5181600" y="2438400"/>
          <a:ext cx="3528060" cy="3001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060"/>
              </a:tblGrid>
              <a:tr h="648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Other </a:t>
                      </a:r>
                      <a:r>
                        <a:rPr lang="en-US" sz="2800" b="1" baseline="0" dirty="0" smtClean="0"/>
                        <a:t>Subsidized </a:t>
                      </a:r>
                      <a:r>
                        <a:rPr lang="en-US" sz="2800" b="1" dirty="0" smtClean="0"/>
                        <a:t>Programs</a:t>
                      </a:r>
                    </a:p>
                  </a:txBody>
                  <a:tcPr/>
                </a:tc>
              </a:tr>
              <a:tr h="20562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No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State Oversight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Of Unknown Quality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Minimal Support for Quality</a:t>
                      </a: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Serve 25,000 Children</a:t>
                      </a:r>
                      <a:r>
                        <a:rPr lang="en-US" b="1" baseline="0" dirty="0" smtClean="0"/>
                        <a:t> with High Needs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9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5240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ConneCT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to Quality System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133600"/>
            <a:ext cx="487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Create System to </a:t>
            </a:r>
            <a:r>
              <a:rPr lang="en-US" sz="2800" b="1" dirty="0" smtClean="0"/>
              <a:t>Rate Quality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 </a:t>
            </a:r>
            <a:r>
              <a:rPr lang="en-US" sz="2800" b="1" dirty="0" smtClean="0"/>
              <a:t>Supports</a:t>
            </a:r>
            <a:r>
              <a:rPr lang="en-US" sz="2800" dirty="0" smtClean="0"/>
              <a:t> and </a:t>
            </a:r>
            <a:r>
              <a:rPr lang="en-US" sz="2800" b="1" dirty="0" smtClean="0"/>
              <a:t>Incentives</a:t>
            </a:r>
            <a:r>
              <a:rPr lang="en-US" sz="2800" dirty="0" smtClean="0"/>
              <a:t> to Improve Quality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Help Families with Children with High Needs </a:t>
            </a:r>
            <a:r>
              <a:rPr lang="en-US" sz="2800" b="1" dirty="0" smtClean="0"/>
              <a:t>Access </a:t>
            </a:r>
            <a:r>
              <a:rPr lang="en-US" sz="2800" dirty="0" smtClean="0"/>
              <a:t>and</a:t>
            </a:r>
            <a:r>
              <a:rPr lang="en-US" sz="2800" b="1" dirty="0" smtClean="0"/>
              <a:t> Afford</a:t>
            </a:r>
            <a:r>
              <a:rPr lang="en-US" sz="2800" dirty="0" smtClean="0"/>
              <a:t> High Quality</a:t>
            </a:r>
            <a:endParaRPr lang="en-US" sz="2800" dirty="0"/>
          </a:p>
        </p:txBody>
      </p:sp>
      <p:pic>
        <p:nvPicPr>
          <p:cNvPr id="12290" name="Picture 2" descr="http://www.montessoriofminot.com/images/gallery_0000s_0010_iStock_000010467139Small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3"/>
          <a:stretch/>
        </p:blipFill>
        <p:spPr bwMode="auto">
          <a:xfrm>
            <a:off x="5028605" y="2590800"/>
            <a:ext cx="4115393" cy="28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152399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Rating Quality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86458"/>
              </p:ext>
            </p:extLst>
          </p:nvPr>
        </p:nvGraphicFramePr>
        <p:xfrm>
          <a:off x="152400" y="1981200"/>
          <a:ext cx="5257800" cy="4043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11618"/>
                <a:gridCol w="37461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Rating 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 Overview of Requirements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5*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Accreditation plus</a:t>
                      </a:r>
                      <a:r>
                        <a:rPr lang="en-US" baseline="0" dirty="0" smtClean="0"/>
                        <a:t> workforce requirements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Accreditation by NAEYC</a:t>
                      </a:r>
                      <a:r>
                        <a:rPr lang="en-US" baseline="0" dirty="0" smtClean="0"/>
                        <a:t>, NAFCC, Head Start, etc.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3*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</a:t>
                      </a:r>
                      <a:r>
                        <a:rPr lang="en-US" baseline="0" dirty="0" smtClean="0"/>
                        <a:t> Assessment (CLASS, ERS, etc.)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2*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Self- Assessment and Plans</a:t>
                      </a:r>
                      <a:r>
                        <a:rPr lang="en-US" baseline="0" dirty="0" smtClean="0"/>
                        <a:t> for Improvement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Licensed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Unlicensed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* In Development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2" name="Picture 12" descr="http://healtheducation.org/wp-content/uploads/2013/04/700-px-day-care-iStock_000020047995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17"/>
          <a:stretch/>
        </p:blipFill>
        <p:spPr bwMode="auto">
          <a:xfrm>
            <a:off x="5562600" y="2327790"/>
            <a:ext cx="3439886" cy="31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447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Improving Quality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15963109"/>
              </p:ext>
            </p:extLst>
          </p:nvPr>
        </p:nvGraphicFramePr>
        <p:xfrm>
          <a:off x="76200" y="1981200"/>
          <a:ext cx="3505201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60642861"/>
              </p:ext>
            </p:extLst>
          </p:nvPr>
        </p:nvGraphicFramePr>
        <p:xfrm>
          <a:off x="5029200" y="2057400"/>
          <a:ext cx="3810001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ight Arrow 2"/>
          <p:cNvSpPr/>
          <p:nvPr/>
        </p:nvSpPr>
        <p:spPr>
          <a:xfrm>
            <a:off x="3810000" y="3581400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447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189261"/>
              </p:ext>
            </p:extLst>
          </p:nvPr>
        </p:nvGraphicFramePr>
        <p:xfrm>
          <a:off x="228600" y="1478281"/>
          <a:ext cx="4038600" cy="19905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8600"/>
              </a:tblGrid>
              <a:tr h="255233">
                <a:tc>
                  <a:txBody>
                    <a:bodyPr/>
                    <a:lstStyle/>
                    <a:p>
                      <a:r>
                        <a:rPr lang="en-US" dirty="0" smtClean="0"/>
                        <a:t>Incentives</a:t>
                      </a:r>
                      <a:endParaRPr lang="en-US" dirty="0"/>
                    </a:p>
                  </a:txBody>
                  <a:tcPr/>
                </a:tc>
              </a:tr>
              <a:tr h="446657">
                <a:tc>
                  <a:txBody>
                    <a:bodyPr/>
                    <a:lstStyle/>
                    <a:p>
                      <a:r>
                        <a:rPr lang="en-US" dirty="0" smtClean="0"/>
                        <a:t>Annual Quality</a:t>
                      </a:r>
                      <a:r>
                        <a:rPr lang="en-US" baseline="0" dirty="0" smtClean="0"/>
                        <a:t> Achievement Awards</a:t>
                      </a:r>
                      <a:endParaRPr lang="en-US" dirty="0"/>
                    </a:p>
                  </a:txBody>
                  <a:tcPr/>
                </a:tc>
              </a:tr>
              <a:tr h="302027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Improvement Grants</a:t>
                      </a:r>
                      <a:endParaRPr lang="en-US" dirty="0"/>
                    </a:p>
                  </a:txBody>
                  <a:tcPr/>
                </a:tc>
              </a:tr>
              <a:tr h="302027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Improvement Grants</a:t>
                      </a:r>
                      <a:endParaRPr lang="en-US" dirty="0"/>
                    </a:p>
                  </a:txBody>
                  <a:tcPr/>
                </a:tc>
              </a:tr>
              <a:tr h="446657">
                <a:tc>
                  <a:txBody>
                    <a:bodyPr/>
                    <a:lstStyle/>
                    <a:p>
                      <a:r>
                        <a:rPr lang="en-US" dirty="0" smtClean="0"/>
                        <a:t>Tiered</a:t>
                      </a:r>
                      <a:r>
                        <a:rPr lang="en-US" baseline="0" dirty="0" smtClean="0"/>
                        <a:t> Care for Kids Reimbursements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45054"/>
              </p:ext>
            </p:extLst>
          </p:nvPr>
        </p:nvGraphicFramePr>
        <p:xfrm>
          <a:off x="228600" y="3448593"/>
          <a:ext cx="4038600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8600"/>
              </a:tblGrid>
              <a:tr h="199733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Supports</a:t>
                      </a:r>
                      <a:endParaRPr lang="en-US" dirty="0"/>
                    </a:p>
                  </a:txBody>
                  <a:tcPr/>
                </a:tc>
              </a:tr>
              <a:tr h="1098529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 Quality Improvement Centers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Licensing</a:t>
                      </a:r>
                      <a:r>
                        <a:rPr lang="en-US" baseline="0" dirty="0" smtClean="0"/>
                        <a:t> and accreditation specialists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Health consultants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Behavioral Health Consultants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Trainers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Family Childcare Specialists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Career counselors</a:t>
                      </a:r>
                    </a:p>
                  </a:txBody>
                  <a:tcPr/>
                </a:tc>
              </a:tr>
              <a:tr h="206145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Improved Licensing Process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-1" y="1"/>
            <a:ext cx="9143999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Improving Quality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8" r="23600"/>
          <a:stretch/>
        </p:blipFill>
        <p:spPr bwMode="auto">
          <a:xfrm>
            <a:off x="5375366" y="1600200"/>
            <a:ext cx="3076025" cy="43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4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447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Promoting Access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659622"/>
              </p:ext>
            </p:extLst>
          </p:nvPr>
        </p:nvGraphicFramePr>
        <p:xfrm>
          <a:off x="2590800" y="1524000"/>
          <a:ext cx="3886200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Supports for Families to Find and Use High Quality Care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Plain</a:t>
                      </a:r>
                      <a:r>
                        <a:rPr lang="en-US" baseline="0" dirty="0" smtClean="0"/>
                        <a:t> Language Website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Outreach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Supports and Incentives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://www.urbanchildinstitute.org/sites/all/files/styles/frontpage_slide/public/iStock_000014532667Medium.jpg?itok=WFr16FL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3429000"/>
            <a:ext cx="6457951" cy="254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447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Questions?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415</Words>
  <Application>Microsoft Office PowerPoint</Application>
  <PresentationFormat>On-screen Show (4:3)</PresentationFormat>
  <Paragraphs>106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Improving Quality, Informing Families</vt:lpstr>
      <vt:lpstr> High Quality Care for Children with High Needs</vt:lpstr>
      <vt:lpstr> High Quality Care for Children with High Needs</vt:lpstr>
      <vt:lpstr>ConneCT to Quality System</vt:lpstr>
      <vt:lpstr>Rating Quality</vt:lpstr>
      <vt:lpstr>Improving Quality</vt:lpstr>
      <vt:lpstr>PowerPoint Presentation</vt:lpstr>
      <vt:lpstr>Promoting Access</vt:lpstr>
      <vt:lpstr>Questions?</vt:lpstr>
    </vt:vector>
  </TitlesOfParts>
  <Company>CSDE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Quality of Childcare and Publicizing Ratings: ConneCT to Quality</dc:title>
  <dc:creator>W2K</dc:creator>
  <cp:lastModifiedBy>W2K</cp:lastModifiedBy>
  <cp:revision>22</cp:revision>
  <cp:lastPrinted>2013-10-23T20:24:05Z</cp:lastPrinted>
  <dcterms:created xsi:type="dcterms:W3CDTF">2013-10-22T15:25:42Z</dcterms:created>
  <dcterms:modified xsi:type="dcterms:W3CDTF">2013-10-23T20:25:34Z</dcterms:modified>
</cp:coreProperties>
</file>