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9"/>
  </p:notesMasterIdLst>
  <p:handoutMasterIdLst>
    <p:handoutMasterId r:id="rId10"/>
  </p:handoutMasterIdLst>
  <p:sldIdLst>
    <p:sldId id="256" r:id="rId2"/>
    <p:sldId id="319" r:id="rId3"/>
    <p:sldId id="320" r:id="rId4"/>
    <p:sldId id="322" r:id="rId5"/>
    <p:sldId id="323" r:id="rId6"/>
    <p:sldId id="324" r:id="rId7"/>
    <p:sldId id="325"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8" autoAdjust="0"/>
  </p:normalViewPr>
  <p:slideViewPr>
    <p:cSldViewPr>
      <p:cViewPr varScale="1">
        <p:scale>
          <a:sx n="74" d="100"/>
          <a:sy n="74" d="100"/>
        </p:scale>
        <p:origin x="-1044" y="-102"/>
      </p:cViewPr>
      <p:guideLst>
        <p:guide orient="horz" pos="2160"/>
        <p:guide pos="2880"/>
      </p:guideLst>
    </p:cSldViewPr>
  </p:slideViewPr>
  <p:notesTextViewPr>
    <p:cViewPr>
      <p:scale>
        <a:sx n="1" d="1"/>
        <a:sy n="1" d="1"/>
      </p:scale>
      <p:origin x="0" y="0"/>
    </p:cViewPr>
  </p:notesTextViewPr>
  <p:sorterViewPr>
    <p:cViewPr>
      <p:scale>
        <a:sx n="100" d="100"/>
        <a:sy n="100" d="100"/>
      </p:scale>
      <p:origin x="0" y="3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3B204AB-216A-46BB-AA9F-06C582658EBC}" type="datetimeFigureOut">
              <a:rPr lang="en-US" smtClean="0"/>
              <a:pPr/>
              <a:t>12/19/2013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8F7F566-6BFB-4D21-95B6-B88C4B9F0CA6}" type="slidenum">
              <a:rPr lang="en-US" smtClean="0"/>
              <a:pPr/>
              <a:t>‹#›</a:t>
            </a:fld>
            <a:endParaRPr lang="en-US"/>
          </a:p>
        </p:txBody>
      </p:sp>
    </p:spTree>
    <p:extLst>
      <p:ext uri="{BB962C8B-B14F-4D97-AF65-F5344CB8AC3E}">
        <p14:creationId xmlns="" xmlns:p14="http://schemas.microsoft.com/office/powerpoint/2010/main" val="39081386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CF6A020-6AEE-4057-BAC0-5F68277F3DD0}" type="datetimeFigureOut">
              <a:rPr lang="en-US" smtClean="0"/>
              <a:pPr/>
              <a:t>12/19/2013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F4C39F9-C388-4C4A-92B0-D5DD7591D1F6}" type="slidenum">
              <a:rPr lang="en-US" smtClean="0"/>
              <a:pPr/>
              <a:t>‹#›</a:t>
            </a:fld>
            <a:endParaRPr lang="en-US"/>
          </a:p>
        </p:txBody>
      </p:sp>
    </p:spTree>
    <p:extLst>
      <p:ext uri="{BB962C8B-B14F-4D97-AF65-F5344CB8AC3E}">
        <p14:creationId xmlns="" xmlns:p14="http://schemas.microsoft.com/office/powerpoint/2010/main" val="1868320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4C39F9-C388-4C4A-92B0-D5DD7591D1F6}" type="slidenum">
              <a:rPr lang="en-US" smtClean="0"/>
              <a:pPr/>
              <a:t>5</a:t>
            </a:fld>
            <a:endParaRPr lang="en-US"/>
          </a:p>
        </p:txBody>
      </p:sp>
    </p:spTree>
    <p:extLst>
      <p:ext uri="{BB962C8B-B14F-4D97-AF65-F5344CB8AC3E}">
        <p14:creationId xmlns="" xmlns:p14="http://schemas.microsoft.com/office/powerpoint/2010/main" val="4275061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5032742-F47C-4ABC-B7AB-3DBA3317A0BF}" type="datetimeFigureOut">
              <a:rPr lang="en-US" smtClean="0"/>
              <a:pPr/>
              <a:t>12/19/2013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2202F1D-BD5C-4CD4-8D68-0F2DDCC822C4}"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032742-F47C-4ABC-B7AB-3DBA3317A0BF}"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2F1D-BD5C-4CD4-8D68-0F2DDCC822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032742-F47C-4ABC-B7AB-3DBA3317A0BF}"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2F1D-BD5C-4CD4-8D68-0F2DDCC822C4}"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5032742-F47C-4ABC-B7AB-3DBA3317A0BF}" type="datetimeFigureOut">
              <a:rPr lang="en-US" smtClean="0"/>
              <a:pPr/>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2F1D-BD5C-4CD4-8D68-0F2DDCC822C4}"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5032742-F47C-4ABC-B7AB-3DBA3317A0BF}" type="datetimeFigureOut">
              <a:rPr lang="en-US" smtClean="0"/>
              <a:pPr/>
              <a:t>12/19/2013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2202F1D-BD5C-4CD4-8D68-0F2DDCC822C4}"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5032742-F47C-4ABC-B7AB-3DBA3317A0BF}"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02F1D-BD5C-4CD4-8D68-0F2DDCC822C4}"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5032742-F47C-4ABC-B7AB-3DBA3317A0BF}" type="datetimeFigureOut">
              <a:rPr lang="en-US" smtClean="0"/>
              <a:pPr/>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202F1D-BD5C-4CD4-8D68-0F2DDCC822C4}"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032742-F47C-4ABC-B7AB-3DBA3317A0BF}" type="datetimeFigureOut">
              <a:rPr lang="en-US" smtClean="0"/>
              <a:pPr/>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202F1D-BD5C-4CD4-8D68-0F2DDCC822C4}"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032742-F47C-4ABC-B7AB-3DBA3317A0BF}" type="datetimeFigureOut">
              <a:rPr lang="en-US" smtClean="0"/>
              <a:pPr/>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202F1D-BD5C-4CD4-8D68-0F2DDCC822C4}"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032742-F47C-4ABC-B7AB-3DBA3317A0BF}"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02F1D-BD5C-4CD4-8D68-0F2DDCC822C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032742-F47C-4ABC-B7AB-3DBA3317A0BF}" type="datetimeFigureOut">
              <a:rPr lang="en-US" smtClean="0"/>
              <a:pPr/>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02F1D-BD5C-4CD4-8D68-0F2DDCC822C4}"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A5032742-F47C-4ABC-B7AB-3DBA3317A0BF}" type="datetimeFigureOut">
              <a:rPr lang="en-US" smtClean="0"/>
              <a:pPr/>
              <a:t>12/19/2013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2202F1D-BD5C-4CD4-8D68-0F2DDCC822C4}"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Marcia.Maillard@ct.gov" TargetMode="External"/><Relationship Id="rId2" Type="http://schemas.openxmlformats.org/officeDocument/2006/relationships/hyperlink" Target="mailto:Kari.sullivan@ct.go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200400"/>
            <a:ext cx="6858000" cy="1752600"/>
          </a:xfrm>
        </p:spPr>
        <p:txBody>
          <a:bodyPr>
            <a:noAutofit/>
          </a:bodyPr>
          <a:lstStyle/>
          <a:p>
            <a:r>
              <a:rPr lang="en-US" sz="2400" b="1" i="1" dirty="0" smtClean="0">
                <a:solidFill>
                  <a:schemeClr val="accent4"/>
                </a:solidFill>
              </a:rPr>
              <a:t/>
            </a:r>
            <a:br>
              <a:rPr lang="en-US" sz="2400" b="1" i="1" dirty="0" smtClean="0">
                <a:solidFill>
                  <a:schemeClr val="accent4"/>
                </a:solidFill>
              </a:rPr>
            </a:br>
            <a:r>
              <a:rPr lang="en-US" sz="2000" b="1" i="1" dirty="0" smtClean="0">
                <a:solidFill>
                  <a:schemeClr val="accent4"/>
                </a:solidFill>
              </a:rPr>
              <a:t>Exciting New Partnership Opportunity</a:t>
            </a:r>
            <a:br>
              <a:rPr lang="en-US" sz="2000" b="1" i="1" dirty="0" smtClean="0">
                <a:solidFill>
                  <a:schemeClr val="accent4"/>
                </a:solidFill>
              </a:rPr>
            </a:br>
            <a:r>
              <a:rPr lang="en-US" sz="2000" b="1" i="1" dirty="0" smtClean="0">
                <a:solidFill>
                  <a:srgbClr val="C00000"/>
                </a:solidFill>
              </a:rPr>
              <a:t>I am Moving, I am Learning!</a:t>
            </a:r>
            <a:br>
              <a:rPr lang="en-US" sz="2000" b="1" i="1" dirty="0" smtClean="0">
                <a:solidFill>
                  <a:srgbClr val="C00000"/>
                </a:solidFill>
              </a:rPr>
            </a:br>
            <a:r>
              <a:rPr lang="en-US" sz="2000" b="1" i="1" dirty="0" smtClean="0">
                <a:solidFill>
                  <a:srgbClr val="C00000"/>
                </a:solidFill>
              </a:rPr>
              <a:t>Early Childhood Programs</a:t>
            </a:r>
            <a:endParaRPr lang="en-US" sz="2000" dirty="0">
              <a:solidFill>
                <a:srgbClr val="C00000"/>
              </a:solidFill>
            </a:endParaRPr>
          </a:p>
        </p:txBody>
      </p:sp>
      <p:sp>
        <p:nvSpPr>
          <p:cNvPr id="3" name="Subtitle 2"/>
          <p:cNvSpPr>
            <a:spLocks noGrp="1"/>
          </p:cNvSpPr>
          <p:nvPr>
            <p:ph type="subTitle" idx="1"/>
          </p:nvPr>
        </p:nvSpPr>
        <p:spPr/>
        <p:txBody>
          <a:bodyPr/>
          <a:lstStyle/>
          <a:p>
            <a:r>
              <a:rPr lang="en-US" dirty="0" smtClean="0">
                <a:solidFill>
                  <a:schemeClr val="accent1"/>
                </a:solidFill>
              </a:rPr>
              <a:t>December 19, 2013</a:t>
            </a:r>
            <a:endParaRPr lang="en-US" dirty="0">
              <a:solidFill>
                <a:schemeClr val="accent1"/>
              </a:solidFill>
            </a:endParaRPr>
          </a:p>
        </p:txBody>
      </p:sp>
      <p:pic>
        <p:nvPicPr>
          <p:cNvPr id="5" name="Picture 4"/>
          <p:cNvPicPr>
            <a:picLocks noChangeAspect="1"/>
          </p:cNvPicPr>
          <p:nvPr/>
        </p:nvPicPr>
        <p:blipFill>
          <a:blip r:embed="rId2" cstate="print">
            <a:clrChange>
              <a:clrFrom>
                <a:srgbClr val="FFFFFF"/>
              </a:clrFrom>
              <a:clrTo>
                <a:srgbClr val="FFFFFF">
                  <a:alpha val="0"/>
                </a:srgbClr>
              </a:clrTo>
            </a:clrChange>
            <a:extLst>
              <a:ext uri="{28A0092B-C50C-407E-A947-70E740481C1C}">
                <a14:useLocalDpi xmlns="" xmlns:a14="http://schemas.microsoft.com/office/drawing/2010/main" val="0"/>
              </a:ext>
            </a:extLst>
          </a:blip>
          <a:stretch>
            <a:fillRect/>
          </a:stretch>
        </p:blipFill>
        <p:spPr>
          <a:xfrm>
            <a:off x="838201" y="685801"/>
            <a:ext cx="7010399" cy="1828800"/>
          </a:xfrm>
          <a:prstGeom prst="rect">
            <a:avLst/>
          </a:prstGeom>
        </p:spPr>
      </p:pic>
      <p:sp>
        <p:nvSpPr>
          <p:cNvPr id="6" name="Rounded Rectangle 5"/>
          <p:cNvSpPr/>
          <p:nvPr/>
        </p:nvSpPr>
        <p:spPr>
          <a:xfrm>
            <a:off x="838201" y="2590800"/>
            <a:ext cx="4977384" cy="114300"/>
          </a:xfrm>
          <a:prstGeom prst="round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650886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Childhood Focus</a:t>
            </a:r>
            <a:endParaRPr lang="en-US" dirty="0"/>
          </a:p>
        </p:txBody>
      </p:sp>
      <p:sp>
        <p:nvSpPr>
          <p:cNvPr id="3" name="Content Placeholder 2"/>
          <p:cNvSpPr>
            <a:spLocks noGrp="1"/>
          </p:cNvSpPr>
          <p:nvPr>
            <p:ph sz="quarter" idx="1"/>
          </p:nvPr>
        </p:nvSpPr>
        <p:spPr/>
        <p:txBody>
          <a:bodyPr/>
          <a:lstStyle/>
          <a:p>
            <a:pPr lvl="0"/>
            <a:r>
              <a:rPr lang="en-US" dirty="0" smtClean="0"/>
              <a:t>The early childhood focus is:</a:t>
            </a:r>
          </a:p>
          <a:p>
            <a:pPr lvl="1"/>
            <a:r>
              <a:rPr lang="en-US" dirty="0" smtClean="0">
                <a:solidFill>
                  <a:schemeClr val="tx1"/>
                </a:solidFill>
              </a:rPr>
              <a:t>Professional development opportunities with expert trainers;</a:t>
            </a:r>
          </a:p>
          <a:p>
            <a:pPr lvl="2"/>
            <a:r>
              <a:rPr lang="en-US" b="1" i="1" dirty="0" smtClean="0"/>
              <a:t>I am Moving, I am Learning (IMIL)</a:t>
            </a:r>
          </a:p>
          <a:p>
            <a:pPr lvl="1"/>
            <a:r>
              <a:rPr lang="en-US" dirty="0" smtClean="0">
                <a:solidFill>
                  <a:schemeClr val="tx1"/>
                </a:solidFill>
              </a:rPr>
              <a:t>Promotion of policy resources and publications;</a:t>
            </a:r>
          </a:p>
          <a:p>
            <a:pPr lvl="1"/>
            <a:r>
              <a:rPr lang="en-US" dirty="0" smtClean="0">
                <a:solidFill>
                  <a:schemeClr val="tx1"/>
                </a:solidFill>
              </a:rPr>
              <a:t>Establish statewide partnerships; and</a:t>
            </a:r>
          </a:p>
          <a:p>
            <a:pPr lvl="1"/>
            <a:r>
              <a:rPr lang="en-US" dirty="0">
                <a:solidFill>
                  <a:schemeClr val="tx1"/>
                </a:solidFill>
              </a:rPr>
              <a:t>Enhancing on-line communications.</a:t>
            </a:r>
          </a:p>
          <a:p>
            <a:pPr marL="0" indent="0">
              <a:buNone/>
            </a:pPr>
            <a:endParaRPr lang="en-US" dirty="0"/>
          </a:p>
        </p:txBody>
      </p:sp>
    </p:spTree>
    <p:extLst>
      <p:ext uri="{BB962C8B-B14F-4D97-AF65-F5344CB8AC3E}">
        <p14:creationId xmlns="" xmlns:p14="http://schemas.microsoft.com/office/powerpoint/2010/main" val="1781957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Opportunities for Participation</a:t>
            </a:r>
            <a:endParaRPr lang="en-US" dirty="0"/>
          </a:p>
        </p:txBody>
      </p:sp>
      <p:sp>
        <p:nvSpPr>
          <p:cNvPr id="3" name="Content Placeholder 2"/>
          <p:cNvSpPr>
            <a:spLocks noGrp="1"/>
          </p:cNvSpPr>
          <p:nvPr>
            <p:ph sz="quarter" idx="1"/>
          </p:nvPr>
        </p:nvSpPr>
        <p:spPr/>
        <p:txBody>
          <a:bodyPr/>
          <a:lstStyle/>
          <a:p>
            <a:pPr lvl="0"/>
            <a:endParaRPr lang="en-US" b="1" dirty="0" smtClean="0"/>
          </a:p>
          <a:p>
            <a:endParaRPr lang="en-US" dirty="0"/>
          </a:p>
        </p:txBody>
      </p:sp>
      <p:sp>
        <p:nvSpPr>
          <p:cNvPr id="4" name="Content Placeholder 2"/>
          <p:cNvSpPr txBox="1">
            <a:spLocks/>
          </p:cNvSpPr>
          <p:nvPr/>
        </p:nvSpPr>
        <p:spPr>
          <a:xfrm>
            <a:off x="609600" y="1371600"/>
            <a:ext cx="8229600" cy="493776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smtClean="0"/>
              <a:t>There are three opportunities for participating in this partnership:</a:t>
            </a:r>
          </a:p>
          <a:p>
            <a:pPr marL="731520" lvl="1" indent="-457200">
              <a:buFont typeface="+mj-lt"/>
              <a:buAutoNum type="arabicPeriod"/>
            </a:pPr>
            <a:r>
              <a:rPr lang="en-US" dirty="0" smtClean="0">
                <a:solidFill>
                  <a:schemeClr val="tx1"/>
                </a:solidFill>
              </a:rPr>
              <a:t>Recruitment of early childhood programs</a:t>
            </a:r>
          </a:p>
          <a:p>
            <a:pPr marL="731520" lvl="1" indent="-457200">
              <a:buFont typeface="+mj-lt"/>
              <a:buAutoNum type="arabicPeriod"/>
            </a:pPr>
            <a:r>
              <a:rPr lang="en-US" dirty="0" smtClean="0">
                <a:solidFill>
                  <a:schemeClr val="tx1"/>
                </a:solidFill>
              </a:rPr>
              <a:t>Mentorship (Head Start mentors)</a:t>
            </a:r>
          </a:p>
          <a:p>
            <a:pPr marL="731520" lvl="1" indent="-457200">
              <a:buFont typeface="+mj-lt"/>
              <a:buAutoNum type="arabicPeriod"/>
            </a:pPr>
            <a:r>
              <a:rPr lang="en-US" dirty="0" smtClean="0">
                <a:solidFill>
                  <a:schemeClr val="tx1"/>
                </a:solidFill>
              </a:rPr>
              <a:t>Early Childhood Physical Activity and Nutrition Planning Team (January 3, 2013)</a:t>
            </a:r>
          </a:p>
          <a:p>
            <a:pPr marL="0" indent="0">
              <a:buFont typeface="Wingdings 3"/>
              <a:buNone/>
            </a:pPr>
            <a:endParaRPr lang="en-US" dirty="0"/>
          </a:p>
        </p:txBody>
      </p:sp>
    </p:spTree>
    <p:extLst>
      <p:ext uri="{BB962C8B-B14F-4D97-AF65-F5344CB8AC3E}">
        <p14:creationId xmlns="" xmlns:p14="http://schemas.microsoft.com/office/powerpoint/2010/main" val="1192364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Recruitment</a:t>
            </a:r>
            <a:endParaRPr lang="en-US" dirty="0"/>
          </a:p>
        </p:txBody>
      </p:sp>
      <p:sp>
        <p:nvSpPr>
          <p:cNvPr id="3" name="Content Placeholder 2"/>
          <p:cNvSpPr>
            <a:spLocks noGrp="1"/>
          </p:cNvSpPr>
          <p:nvPr>
            <p:ph sz="quarter" idx="1"/>
          </p:nvPr>
        </p:nvSpPr>
        <p:spPr/>
        <p:txBody>
          <a:bodyPr>
            <a:normAutofit/>
          </a:bodyPr>
          <a:lstStyle/>
          <a:p>
            <a:pPr marL="0" lvl="0" indent="0">
              <a:buClr>
                <a:srgbClr val="629DD1"/>
              </a:buClr>
              <a:buNone/>
            </a:pPr>
            <a:r>
              <a:rPr lang="en-US" sz="2200" dirty="0">
                <a:solidFill>
                  <a:prstClr val="black"/>
                </a:solidFill>
              </a:rPr>
              <a:t>Each year, 20 early childhood programs will be recruited to participate in the IMIL partnerships.  The program’s commitment is for only one year.  Programs selected to participate in this Partnership will:</a:t>
            </a:r>
          </a:p>
          <a:p>
            <a:pPr lvl="0">
              <a:buClr>
                <a:srgbClr val="629DD1"/>
              </a:buClr>
            </a:pPr>
            <a:r>
              <a:rPr lang="en-US" sz="2200" dirty="0" smtClean="0">
                <a:solidFill>
                  <a:prstClr val="black"/>
                </a:solidFill>
              </a:rPr>
              <a:t>Identify </a:t>
            </a:r>
            <a:r>
              <a:rPr lang="en-US" sz="2200" dirty="0">
                <a:solidFill>
                  <a:prstClr val="black"/>
                </a:solidFill>
              </a:rPr>
              <a:t>a team of up to three members to include directors, consultants, lead teachers and family child care providers;</a:t>
            </a:r>
          </a:p>
          <a:p>
            <a:pPr lvl="0">
              <a:buClr>
                <a:srgbClr val="629DD1"/>
              </a:buClr>
            </a:pPr>
            <a:r>
              <a:rPr lang="en-US" sz="2200" dirty="0" smtClean="0">
                <a:solidFill>
                  <a:prstClr val="black"/>
                </a:solidFill>
              </a:rPr>
              <a:t>Participate </a:t>
            </a:r>
            <a:r>
              <a:rPr lang="en-US" sz="2200" dirty="0">
                <a:solidFill>
                  <a:prstClr val="black"/>
                </a:solidFill>
              </a:rPr>
              <a:t>in a two-day training;</a:t>
            </a:r>
          </a:p>
          <a:p>
            <a:pPr lvl="0">
              <a:buClr>
                <a:srgbClr val="629DD1"/>
              </a:buClr>
            </a:pPr>
            <a:r>
              <a:rPr lang="en-US" sz="2200" dirty="0" smtClean="0">
                <a:solidFill>
                  <a:prstClr val="black"/>
                </a:solidFill>
              </a:rPr>
              <a:t>Work </a:t>
            </a:r>
            <a:r>
              <a:rPr lang="en-US" sz="2200" dirty="0">
                <a:solidFill>
                  <a:prstClr val="black"/>
                </a:solidFill>
              </a:rPr>
              <a:t>with a Head Start mentor;</a:t>
            </a:r>
          </a:p>
          <a:p>
            <a:pPr lvl="0">
              <a:buClr>
                <a:srgbClr val="629DD1"/>
              </a:buClr>
            </a:pPr>
            <a:r>
              <a:rPr lang="en-US" sz="2400" dirty="0" smtClean="0"/>
              <a:t>Assess </a:t>
            </a:r>
            <a:r>
              <a:rPr lang="en-US" sz="2400" dirty="0"/>
              <a:t>policies using specially designed assessment tool</a:t>
            </a:r>
            <a:r>
              <a:rPr lang="en-US" sz="2200" dirty="0" smtClean="0">
                <a:solidFill>
                  <a:prstClr val="black"/>
                </a:solidFill>
              </a:rPr>
              <a:t>;</a:t>
            </a:r>
            <a:endParaRPr lang="en-US" sz="2200" dirty="0">
              <a:solidFill>
                <a:prstClr val="black"/>
              </a:solidFill>
            </a:endParaRPr>
          </a:p>
          <a:p>
            <a:pPr lvl="0">
              <a:buClr>
                <a:srgbClr val="629DD1"/>
              </a:buClr>
            </a:pPr>
            <a:r>
              <a:rPr lang="en-US" sz="2200" dirty="0" smtClean="0">
                <a:solidFill>
                  <a:prstClr val="black"/>
                </a:solidFill>
              </a:rPr>
              <a:t>Develop </a:t>
            </a:r>
            <a:r>
              <a:rPr lang="en-US" sz="2200" dirty="0">
                <a:solidFill>
                  <a:prstClr val="black"/>
                </a:solidFill>
              </a:rPr>
              <a:t>action plan and implement IMIL; </a:t>
            </a:r>
          </a:p>
          <a:p>
            <a:pPr lvl="0">
              <a:buClr>
                <a:srgbClr val="629DD1"/>
              </a:buClr>
            </a:pPr>
            <a:r>
              <a:rPr lang="en-US" sz="2200" dirty="0" smtClean="0">
                <a:solidFill>
                  <a:prstClr val="black"/>
                </a:solidFill>
              </a:rPr>
              <a:t>Report </a:t>
            </a:r>
            <a:r>
              <a:rPr lang="en-US" sz="2200" dirty="0">
                <a:solidFill>
                  <a:prstClr val="black"/>
                </a:solidFill>
              </a:rPr>
              <a:t>quarterly; and </a:t>
            </a:r>
          </a:p>
          <a:p>
            <a:pPr lvl="0">
              <a:buClr>
                <a:srgbClr val="629DD1"/>
              </a:buClr>
            </a:pPr>
            <a:r>
              <a:rPr lang="en-US" sz="2200" dirty="0" smtClean="0">
                <a:solidFill>
                  <a:prstClr val="black"/>
                </a:solidFill>
              </a:rPr>
              <a:t>Receive </a:t>
            </a:r>
            <a:r>
              <a:rPr lang="en-US" sz="2200" dirty="0">
                <a:solidFill>
                  <a:prstClr val="black"/>
                </a:solidFill>
              </a:rPr>
              <a:t>stipends for their participation.</a:t>
            </a:r>
          </a:p>
          <a:p>
            <a:pPr marL="0" indent="0">
              <a:buNone/>
            </a:pPr>
            <a:endParaRPr lang="en-US" dirty="0"/>
          </a:p>
        </p:txBody>
      </p:sp>
    </p:spTree>
    <p:extLst>
      <p:ext uri="{BB962C8B-B14F-4D97-AF65-F5344CB8AC3E}">
        <p14:creationId xmlns="" xmlns:p14="http://schemas.microsoft.com/office/powerpoint/2010/main" val="124549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Mentorship from IMIL Experts</a:t>
            </a:r>
            <a:endParaRPr lang="en-US" dirty="0"/>
          </a:p>
        </p:txBody>
      </p:sp>
      <p:sp>
        <p:nvSpPr>
          <p:cNvPr id="3" name="Content Placeholder 2"/>
          <p:cNvSpPr>
            <a:spLocks noGrp="1"/>
          </p:cNvSpPr>
          <p:nvPr>
            <p:ph sz="quarter" idx="1"/>
          </p:nvPr>
        </p:nvSpPr>
        <p:spPr/>
        <p:txBody>
          <a:bodyPr/>
          <a:lstStyle/>
          <a:p>
            <a:r>
              <a:rPr lang="en-US" dirty="0"/>
              <a:t>Each year of the five-year grant, IMIL experts from Connecticut Head Start programs will be matched with </a:t>
            </a:r>
            <a:r>
              <a:rPr lang="en-US" dirty="0" smtClean="0"/>
              <a:t>local </a:t>
            </a:r>
            <a:r>
              <a:rPr lang="en-US" dirty="0"/>
              <a:t>early childhood teams to mentor the teams as they go through training and implementation of the IMIL program.  </a:t>
            </a:r>
            <a:endParaRPr lang="en-US" dirty="0" smtClean="0"/>
          </a:p>
          <a:p>
            <a:r>
              <a:rPr lang="en-US" dirty="0" smtClean="0"/>
              <a:t>Mentors </a:t>
            </a:r>
            <a:r>
              <a:rPr lang="en-US" dirty="0"/>
              <a:t>will assist programs in the development of the action plan and will be expected to assess progress over a period of six to eight months.  </a:t>
            </a:r>
            <a:endParaRPr lang="en-US" dirty="0" smtClean="0"/>
          </a:p>
          <a:p>
            <a:r>
              <a:rPr lang="en-US" dirty="0" smtClean="0"/>
              <a:t>Each </a:t>
            </a:r>
            <a:r>
              <a:rPr lang="en-US" dirty="0"/>
              <a:t>year new mentors will be recruited and stipends will be provided.</a:t>
            </a:r>
          </a:p>
        </p:txBody>
      </p:sp>
    </p:spTree>
    <p:extLst>
      <p:ext uri="{BB962C8B-B14F-4D97-AF65-F5344CB8AC3E}">
        <p14:creationId xmlns="" xmlns:p14="http://schemas.microsoft.com/office/powerpoint/2010/main" val="3632467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Team</a:t>
            </a:r>
            <a:endParaRPr lang="en-US" dirty="0"/>
          </a:p>
        </p:txBody>
      </p:sp>
      <p:sp>
        <p:nvSpPr>
          <p:cNvPr id="3" name="Content Placeholder 2"/>
          <p:cNvSpPr>
            <a:spLocks noGrp="1"/>
          </p:cNvSpPr>
          <p:nvPr>
            <p:ph sz="quarter" idx="1"/>
          </p:nvPr>
        </p:nvSpPr>
        <p:spPr/>
        <p:txBody>
          <a:bodyPr>
            <a:normAutofit lnSpcReduction="10000"/>
          </a:bodyPr>
          <a:lstStyle/>
          <a:p>
            <a:r>
              <a:rPr lang="en-US" dirty="0"/>
              <a:t>Key stakeholders will come together to further design and implement a state-level effort to increase physical activity and healthy eating environments in early childhood settings.  </a:t>
            </a:r>
            <a:endParaRPr lang="en-US" dirty="0" smtClean="0"/>
          </a:p>
          <a:p>
            <a:r>
              <a:rPr lang="en-US" dirty="0" smtClean="0"/>
              <a:t>Activities </a:t>
            </a:r>
            <a:r>
              <a:rPr lang="en-US" dirty="0"/>
              <a:t>will </a:t>
            </a:r>
            <a:r>
              <a:rPr lang="en-US" dirty="0" smtClean="0"/>
              <a:t>include:</a:t>
            </a:r>
          </a:p>
          <a:p>
            <a:pPr lvl="1"/>
            <a:r>
              <a:rPr lang="en-US" dirty="0" smtClean="0">
                <a:solidFill>
                  <a:schemeClr val="tx1"/>
                </a:solidFill>
              </a:rPr>
              <a:t>assessing </a:t>
            </a:r>
            <a:r>
              <a:rPr lang="en-US" dirty="0">
                <a:solidFill>
                  <a:schemeClr val="tx1"/>
                </a:solidFill>
              </a:rPr>
              <a:t>professional development </a:t>
            </a:r>
            <a:r>
              <a:rPr lang="en-US" dirty="0" smtClean="0">
                <a:solidFill>
                  <a:schemeClr val="tx1"/>
                </a:solidFill>
              </a:rPr>
              <a:t>needs; </a:t>
            </a:r>
          </a:p>
          <a:p>
            <a:pPr lvl="1"/>
            <a:r>
              <a:rPr lang="en-US" dirty="0" smtClean="0">
                <a:solidFill>
                  <a:schemeClr val="tx1"/>
                </a:solidFill>
              </a:rPr>
              <a:t>enhancing </a:t>
            </a:r>
            <a:r>
              <a:rPr lang="en-US" dirty="0">
                <a:solidFill>
                  <a:schemeClr val="tx1"/>
                </a:solidFill>
              </a:rPr>
              <a:t>on-line </a:t>
            </a:r>
            <a:r>
              <a:rPr lang="en-US" dirty="0" smtClean="0">
                <a:solidFill>
                  <a:schemeClr val="tx1"/>
                </a:solidFill>
              </a:rPr>
              <a:t>communications to promote policy resources and publications;  </a:t>
            </a:r>
            <a:r>
              <a:rPr lang="en-US" dirty="0">
                <a:solidFill>
                  <a:schemeClr val="tx1"/>
                </a:solidFill>
              </a:rPr>
              <a:t>and </a:t>
            </a:r>
            <a:endParaRPr lang="en-US" dirty="0" smtClean="0">
              <a:solidFill>
                <a:schemeClr val="tx1"/>
              </a:solidFill>
            </a:endParaRPr>
          </a:p>
          <a:p>
            <a:pPr lvl="1"/>
            <a:r>
              <a:rPr lang="en-US" dirty="0" smtClean="0">
                <a:solidFill>
                  <a:schemeClr val="tx1"/>
                </a:solidFill>
              </a:rPr>
              <a:t>creating </a:t>
            </a:r>
            <a:r>
              <a:rPr lang="en-US" dirty="0">
                <a:solidFill>
                  <a:schemeClr val="tx1"/>
                </a:solidFill>
              </a:rPr>
              <a:t>more opportunities to spread awareness of the need to implement policies that promote supportive environments for increased physical activity and improved nutrition.  </a:t>
            </a:r>
            <a:endParaRPr lang="en-US" dirty="0" smtClean="0">
              <a:solidFill>
                <a:schemeClr val="tx1"/>
              </a:solidFill>
            </a:endParaRPr>
          </a:p>
          <a:p>
            <a:r>
              <a:rPr lang="en-US" dirty="0" smtClean="0"/>
              <a:t>This </a:t>
            </a:r>
            <a:r>
              <a:rPr lang="en-US" dirty="0"/>
              <a:t>team will meet quarterly and correspond via e-mail as necessary.</a:t>
            </a:r>
          </a:p>
        </p:txBody>
      </p:sp>
    </p:spTree>
    <p:extLst>
      <p:ext uri="{BB962C8B-B14F-4D97-AF65-F5344CB8AC3E}">
        <p14:creationId xmlns="" xmlns:p14="http://schemas.microsoft.com/office/powerpoint/2010/main" val="1193310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normAutofit/>
          </a:bodyPr>
          <a:lstStyle/>
          <a:p>
            <a:r>
              <a:rPr lang="en-US" dirty="0" smtClean="0"/>
              <a:t>Any additional questions, please contact:</a:t>
            </a:r>
          </a:p>
          <a:p>
            <a:pPr lvl="1"/>
            <a:r>
              <a:rPr lang="en-US" dirty="0" smtClean="0">
                <a:solidFill>
                  <a:schemeClr val="tx1"/>
                </a:solidFill>
              </a:rPr>
              <a:t>Kari Sullivan</a:t>
            </a:r>
          </a:p>
          <a:p>
            <a:pPr marL="571500" lvl="1" indent="0">
              <a:buNone/>
            </a:pPr>
            <a:r>
              <a:rPr lang="en-US" dirty="0" smtClean="0">
                <a:solidFill>
                  <a:schemeClr val="tx1"/>
                </a:solidFill>
              </a:rPr>
              <a:t>Physical Activity, Nutrition and Wraparound Consultant</a:t>
            </a:r>
          </a:p>
          <a:p>
            <a:pPr marL="571500" lvl="1" indent="0">
              <a:buNone/>
            </a:pPr>
            <a:r>
              <a:rPr lang="en-US" dirty="0" smtClean="0">
                <a:solidFill>
                  <a:schemeClr val="tx1"/>
                </a:solidFill>
              </a:rPr>
              <a:t>Connecticut State Department of Education</a:t>
            </a:r>
          </a:p>
          <a:p>
            <a:pPr marL="571500" lvl="1" indent="0">
              <a:buNone/>
            </a:pPr>
            <a:r>
              <a:rPr lang="en-US" dirty="0" smtClean="0">
                <a:solidFill>
                  <a:schemeClr val="tx1"/>
                </a:solidFill>
                <a:hlinkClick r:id="rId2"/>
              </a:rPr>
              <a:t>Kari.sullivan@ct.gov</a:t>
            </a:r>
            <a:endParaRPr lang="en-US" dirty="0" smtClean="0">
              <a:solidFill>
                <a:schemeClr val="tx1"/>
              </a:solidFill>
            </a:endParaRPr>
          </a:p>
          <a:p>
            <a:pPr marL="571500" lvl="1" indent="0">
              <a:buNone/>
            </a:pPr>
            <a:r>
              <a:rPr lang="en-US" dirty="0" smtClean="0">
                <a:solidFill>
                  <a:schemeClr val="tx1"/>
                </a:solidFill>
              </a:rPr>
              <a:t>Phone: 860.807.2041</a:t>
            </a:r>
          </a:p>
          <a:p>
            <a:pPr lvl="1"/>
            <a:r>
              <a:rPr lang="en-US" dirty="0" smtClean="0">
                <a:solidFill>
                  <a:schemeClr val="tx1"/>
                </a:solidFill>
              </a:rPr>
              <a:t>Marcia </a:t>
            </a:r>
            <a:r>
              <a:rPr lang="en-US" dirty="0" err="1" smtClean="0">
                <a:solidFill>
                  <a:schemeClr val="tx1"/>
                </a:solidFill>
              </a:rPr>
              <a:t>Maillard</a:t>
            </a:r>
            <a:endParaRPr lang="en-US" dirty="0" smtClean="0">
              <a:solidFill>
                <a:schemeClr val="tx1"/>
              </a:solidFill>
            </a:endParaRPr>
          </a:p>
          <a:p>
            <a:pPr marL="571500" lvl="1" indent="0">
              <a:buNone/>
            </a:pPr>
            <a:r>
              <a:rPr lang="en-US" dirty="0" smtClean="0">
                <a:solidFill>
                  <a:schemeClr val="tx1"/>
                </a:solidFill>
              </a:rPr>
              <a:t>Chronic Disease Prevention Specialist</a:t>
            </a:r>
          </a:p>
          <a:p>
            <a:pPr marL="571500" lvl="1" indent="0">
              <a:buNone/>
            </a:pPr>
            <a:r>
              <a:rPr lang="en-US" dirty="0" smtClean="0">
                <a:solidFill>
                  <a:schemeClr val="tx1"/>
                </a:solidFill>
              </a:rPr>
              <a:t>Connecticut Department of Public Health</a:t>
            </a:r>
          </a:p>
          <a:p>
            <a:pPr marL="571500" lvl="1" indent="0">
              <a:buNone/>
            </a:pPr>
            <a:r>
              <a:rPr lang="en-US" dirty="0" smtClean="0">
                <a:solidFill>
                  <a:schemeClr val="tx1"/>
                </a:solidFill>
                <a:hlinkClick r:id="rId3"/>
              </a:rPr>
              <a:t>Marcia.Maillard@ct.gov</a:t>
            </a:r>
            <a:endParaRPr lang="en-US" dirty="0" smtClean="0">
              <a:solidFill>
                <a:schemeClr val="tx1"/>
              </a:solidFill>
            </a:endParaRPr>
          </a:p>
          <a:p>
            <a:pPr marL="571500" lvl="1" indent="0">
              <a:buNone/>
            </a:pPr>
            <a:r>
              <a:rPr lang="en-US" dirty="0" smtClean="0">
                <a:solidFill>
                  <a:schemeClr val="tx1"/>
                </a:solidFill>
              </a:rPr>
              <a:t>Phone: 860.509.8166</a:t>
            </a:r>
            <a:endParaRPr lang="en-US" dirty="0">
              <a:solidFill>
                <a:schemeClr val="tx1"/>
              </a:solidFill>
            </a:endParaRPr>
          </a:p>
        </p:txBody>
      </p:sp>
    </p:spTree>
    <p:extLst>
      <p:ext uri="{BB962C8B-B14F-4D97-AF65-F5344CB8AC3E}">
        <p14:creationId xmlns="" xmlns:p14="http://schemas.microsoft.com/office/powerpoint/2010/main" val="13606308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1776</TotalTime>
  <Words>390</Words>
  <Application>Microsoft Office PowerPoint</Application>
  <PresentationFormat>On-screen Show (4:3)</PresentationFormat>
  <Paragraphs>47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Origin</vt:lpstr>
      <vt:lpstr> Exciting New Partnership Opportunity I am Moving, I am Learning! Early Childhood Programs</vt:lpstr>
      <vt:lpstr>Early Childhood Focus</vt:lpstr>
      <vt:lpstr>Three Opportunities for Participation</vt:lpstr>
      <vt:lpstr>Recruitment</vt:lpstr>
      <vt:lpstr>Mentorship from IMIL Experts</vt:lpstr>
      <vt:lpstr>Planning Team</vt:lpstr>
      <vt:lpstr>Questions?</vt:lpstr>
    </vt:vector>
  </TitlesOfParts>
  <Company>CSDE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Interagency Workgroup</dc:title>
  <dc:creator>Kari Sullivan</dc:creator>
  <cp:lastModifiedBy>Mike</cp:lastModifiedBy>
  <cp:revision>105</cp:revision>
  <cp:lastPrinted>2010-12-06T20:05:01Z</cp:lastPrinted>
  <dcterms:created xsi:type="dcterms:W3CDTF">2010-11-17T14:12:42Z</dcterms:created>
  <dcterms:modified xsi:type="dcterms:W3CDTF">2013-12-19T13:42:52Z</dcterms:modified>
</cp:coreProperties>
</file>