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302" r:id="rId3"/>
    <p:sldId id="303" r:id="rId4"/>
    <p:sldId id="304" r:id="rId5"/>
    <p:sldId id="294" r:id="rId6"/>
    <p:sldId id="293" r:id="rId7"/>
    <p:sldId id="257" r:id="rId8"/>
    <p:sldId id="295" r:id="rId9"/>
    <p:sldId id="296" r:id="rId10"/>
    <p:sldId id="297" r:id="rId11"/>
    <p:sldId id="298" r:id="rId12"/>
    <p:sldId id="299" r:id="rId13"/>
    <p:sldId id="300" r:id="rId14"/>
    <p:sldId id="301" r:id="rId15"/>
    <p:sldId id="305" r:id="rId16"/>
    <p:sldId id="306"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4503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95" autoAdjust="0"/>
  </p:normalViewPr>
  <p:slideViewPr>
    <p:cSldViewPr>
      <p:cViewPr varScale="1">
        <p:scale>
          <a:sx n="71" d="100"/>
          <a:sy n="71" d="100"/>
        </p:scale>
        <p:origin x="-413"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lisahonigfeld:Desktop:developmental%20screening:Medicaid%202007%20to%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spPr>
            <a:solidFill>
              <a:schemeClr val="accent2"/>
            </a:solidFill>
          </c:spPr>
          <c:invertIfNegative val="0"/>
          <c:cat>
            <c:strRef>
              <c:f>'[Medicaid 2007 to 2012.xlsx]Sheet1'!$A$1:$A$6</c:f>
              <c:strCache>
                <c:ptCount val="6"/>
                <c:pt idx="0">
                  <c:v>2007</c:v>
                </c:pt>
                <c:pt idx="1">
                  <c:v>2008</c:v>
                </c:pt>
                <c:pt idx="2">
                  <c:v>2009</c:v>
                </c:pt>
                <c:pt idx="3">
                  <c:v>2010</c:v>
                </c:pt>
                <c:pt idx="4">
                  <c:v>2011</c:v>
                </c:pt>
                <c:pt idx="5">
                  <c:v>2012</c:v>
                </c:pt>
              </c:strCache>
            </c:strRef>
          </c:cat>
          <c:val>
            <c:numRef>
              <c:f>'[Medicaid 2007 to 2012.xlsx]Sheet1'!$B$1:$B$6</c:f>
              <c:numCache>
                <c:formatCode>General</c:formatCode>
                <c:ptCount val="6"/>
                <c:pt idx="0">
                  <c:v>1428</c:v>
                </c:pt>
                <c:pt idx="1">
                  <c:v>3442</c:v>
                </c:pt>
                <c:pt idx="2">
                  <c:v>12533</c:v>
                </c:pt>
                <c:pt idx="3">
                  <c:v>13856</c:v>
                </c:pt>
                <c:pt idx="4">
                  <c:v>16469</c:v>
                </c:pt>
                <c:pt idx="5">
                  <c:v>24050</c:v>
                </c:pt>
              </c:numCache>
            </c:numRef>
          </c:val>
        </c:ser>
        <c:dLbls>
          <c:showLegendKey val="0"/>
          <c:showVal val="0"/>
          <c:showCatName val="0"/>
          <c:showSerName val="0"/>
          <c:showPercent val="0"/>
          <c:showBubbleSize val="0"/>
        </c:dLbls>
        <c:gapWidth val="150"/>
        <c:axId val="91454848"/>
        <c:axId val="93377664"/>
      </c:barChart>
      <c:catAx>
        <c:axId val="91454848"/>
        <c:scaling>
          <c:orientation val="minMax"/>
        </c:scaling>
        <c:delete val="0"/>
        <c:axPos val="b"/>
        <c:majorTickMark val="out"/>
        <c:minorTickMark val="none"/>
        <c:tickLblPos val="nextTo"/>
        <c:crossAx val="93377664"/>
        <c:crosses val="autoZero"/>
        <c:auto val="1"/>
        <c:lblAlgn val="ctr"/>
        <c:lblOffset val="100"/>
        <c:noMultiLvlLbl val="0"/>
      </c:catAx>
      <c:valAx>
        <c:axId val="93377664"/>
        <c:scaling>
          <c:orientation val="minMax"/>
        </c:scaling>
        <c:delete val="0"/>
        <c:axPos val="l"/>
        <c:majorGridlines/>
        <c:numFmt formatCode="General" sourceLinked="1"/>
        <c:majorTickMark val="out"/>
        <c:minorTickMark val="none"/>
        <c:tickLblPos val="nextTo"/>
        <c:crossAx val="91454848"/>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63E042-4B88-4F47-B86A-FB2483F26039}" type="datetimeFigureOut">
              <a:rPr lang="en-US" smtClean="0"/>
              <a:t>11/1/2013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8B5CE8-CE6B-0447-8E34-1C185842BC62}" type="slidenum">
              <a:rPr lang="en-US" smtClean="0"/>
              <a:t>‹#›</a:t>
            </a:fld>
            <a:endParaRPr lang="en-US" dirty="0"/>
          </a:p>
        </p:txBody>
      </p:sp>
    </p:spTree>
    <p:extLst>
      <p:ext uri="{BB962C8B-B14F-4D97-AF65-F5344CB8AC3E}">
        <p14:creationId xmlns:p14="http://schemas.microsoft.com/office/powerpoint/2010/main" val="2072518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5FC21E70-27FA-2348-A4D8-E0715CF757B2}" type="slidenum">
              <a:rPr lang="en-US"/>
              <a:pPr/>
              <a:t>‹#›</a:t>
            </a:fld>
            <a:endParaRPr lang="en-US" dirty="0"/>
          </a:p>
        </p:txBody>
      </p:sp>
    </p:spTree>
    <p:extLst>
      <p:ext uri="{BB962C8B-B14F-4D97-AF65-F5344CB8AC3E}">
        <p14:creationId xmlns:p14="http://schemas.microsoft.com/office/powerpoint/2010/main" val="2979459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F4664E-F02B-3848-852E-D4CE1F09730B}" type="slidenum">
              <a:rPr lang="en-US"/>
              <a:pPr/>
              <a:t>1</a:t>
            </a:fld>
            <a:endParaRPr lang="en-US" dirty="0"/>
          </a:p>
        </p:txBody>
      </p:sp>
      <p:sp>
        <p:nvSpPr>
          <p:cNvPr id="5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All children in Connecticut have access to and benefit from a comprehensive, effective, community-based health and mental health care system</a:t>
            </a:r>
          </a:p>
          <a:p>
            <a:endParaRPr lang="en-US" dirty="0"/>
          </a:p>
        </p:txBody>
      </p:sp>
      <p:sp>
        <p:nvSpPr>
          <p:cNvPr id="4" name="Slide Number Placeholder 3"/>
          <p:cNvSpPr>
            <a:spLocks noGrp="1"/>
          </p:cNvSpPr>
          <p:nvPr>
            <p:ph type="sldNum" sz="quarter" idx="10"/>
          </p:nvPr>
        </p:nvSpPr>
        <p:spPr/>
        <p:txBody>
          <a:bodyPr/>
          <a:lstStyle/>
          <a:p>
            <a:fld id="{F1C475E2-CFFC-7D4A-8A30-8C758D01F3FC}" type="slidenum">
              <a:rPr lang="en-US" smtClean="0"/>
              <a:pPr/>
              <a:t>2</a:t>
            </a:fld>
            <a:endParaRPr lang="en-US" dirty="0"/>
          </a:p>
        </p:txBody>
      </p:sp>
    </p:spTree>
    <p:extLst>
      <p:ext uri="{BB962C8B-B14F-4D97-AF65-F5344CB8AC3E}">
        <p14:creationId xmlns:p14="http://schemas.microsoft.com/office/powerpoint/2010/main" val="219593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a:lnSpc>
                <a:spcPct val="97000"/>
              </a:lnSpc>
              <a:spcBef>
                <a:spcPts val="600"/>
              </a:spcBef>
              <a:defRPr/>
            </a:pPr>
            <a:r>
              <a:rPr lang="en-US" sz="1200" dirty="0" smtClean="0"/>
              <a:t>: We advance and inform sustainable improvements in primary and preventive pediatric health and mental health care programs, practice and policy in Connecticut, with a particular focus on disadvantaged or underserved children and their families</a:t>
            </a:r>
          </a:p>
          <a:p>
            <a:pPr marL="0" indent="0" eaLnBrk="1">
              <a:lnSpc>
                <a:spcPct val="97000"/>
              </a:lnSpc>
              <a:spcBef>
                <a:spcPts val="600"/>
              </a:spcBef>
              <a:defRPr/>
            </a:pPr>
            <a:r>
              <a:rPr lang="en-US" sz="1200" dirty="0" smtClean="0"/>
              <a:t/>
            </a:r>
            <a:br>
              <a:rPr lang="en-US" sz="1200" dirty="0" smtClean="0"/>
            </a:br>
            <a:r>
              <a:rPr lang="en-US" sz="1200" dirty="0" smtClean="0"/>
              <a:t/>
            </a:r>
            <a:br>
              <a:rPr lang="en-US" sz="1200" dirty="0" smtClean="0"/>
            </a:br>
            <a:endParaRPr lang="en-US" dirty="0"/>
          </a:p>
        </p:txBody>
      </p:sp>
      <p:sp>
        <p:nvSpPr>
          <p:cNvPr id="4" name="Slide Number Placeholder 3"/>
          <p:cNvSpPr>
            <a:spLocks noGrp="1"/>
          </p:cNvSpPr>
          <p:nvPr>
            <p:ph type="sldNum" sz="quarter" idx="10"/>
          </p:nvPr>
        </p:nvSpPr>
        <p:spPr/>
        <p:txBody>
          <a:bodyPr/>
          <a:lstStyle/>
          <a:p>
            <a:fld id="{F1C475E2-CFFC-7D4A-8A30-8C758D01F3FC}" type="slidenum">
              <a:rPr lang="en-US" smtClean="0"/>
              <a:pPr/>
              <a:t>3</a:t>
            </a:fld>
            <a:endParaRPr lang="en-US" dirty="0"/>
          </a:p>
        </p:txBody>
      </p:sp>
    </p:spTree>
    <p:extLst>
      <p:ext uri="{BB962C8B-B14F-4D97-AF65-F5344CB8AC3E}">
        <p14:creationId xmlns:p14="http://schemas.microsoft.com/office/powerpoint/2010/main" val="4244065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last bullet: the</a:t>
            </a:r>
            <a:r>
              <a:rPr lang="en-US" baseline="0" dirty="0" smtClean="0"/>
              <a:t> former Medicaid Managed Care organization reported on percent of children younger than three screening in primary care, and under the new Person Centered Medical Home, this is a performance measure for practices in the PCMH program.</a:t>
            </a:r>
            <a:endParaRPr lang="en-US" dirty="0"/>
          </a:p>
        </p:txBody>
      </p:sp>
      <p:sp>
        <p:nvSpPr>
          <p:cNvPr id="4" name="Slide Number Placeholder 3"/>
          <p:cNvSpPr>
            <a:spLocks noGrp="1"/>
          </p:cNvSpPr>
          <p:nvPr>
            <p:ph type="sldNum" sz="quarter" idx="10"/>
          </p:nvPr>
        </p:nvSpPr>
        <p:spPr/>
        <p:txBody>
          <a:bodyPr/>
          <a:lstStyle/>
          <a:p>
            <a:fld id="{5FC21E70-27FA-2348-A4D8-E0715CF757B2}" type="slidenum">
              <a:rPr lang="en-US" smtClean="0"/>
              <a:pPr/>
              <a:t>5</a:t>
            </a:fld>
            <a:endParaRPr lang="en-US" dirty="0"/>
          </a:p>
        </p:txBody>
      </p:sp>
    </p:spTree>
    <p:extLst>
      <p:ext uri="{BB962C8B-B14F-4D97-AF65-F5344CB8AC3E}">
        <p14:creationId xmlns:p14="http://schemas.microsoft.com/office/powerpoint/2010/main" val="83089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hangingPunct="1"/>
            <a:r>
              <a:rPr lang="en-US" dirty="0" smtClean="0"/>
              <a:t>There is a lot of interest in young children these days. Just this afternoon, I attended a forum at which Governor Malloy pledged to improve children’s participation in preschool. I would argue that the research on early brain development, the extent of developmental delays by kindergarten and the documented return on investment for early intervention services is convincing and we need to begin promoting development and detecting children at risk for delay before preschool. We are focusing on young children because we know that when children’s developmental needs are addressed at a young age, they have the best chance of benefitting from intervention and succeeding in school and beyond. The most convincing evidence that we have about this was published in Science in June 2006. James Heckman showed that the return on investment from programs and services declines as children age. This research specifically addressed disadvantaged children, who we know, are the hardest group to serve. When we combine these findings with the emerging knowledge about early brain development, the case for early identification of developmental delays and intervention is compelling.</a:t>
            </a:r>
          </a:p>
          <a:p>
            <a:pPr eaLnBrk="1" hangingPunct="1"/>
            <a:endParaRPr lang="en-US" dirty="0" smtClean="0"/>
          </a:p>
          <a:p>
            <a:pPr eaLnBrk="1" hangingPunct="1"/>
            <a:r>
              <a:rPr lang="en-US" dirty="0" smtClean="0"/>
              <a:t>In addition to focusing on young children, it is also valuable to address developmental concerns in “at risk” children, which often means before they have exhibit signs or delays that would ensure their eligibility for early intervention. It is believed that addressing the at risk population will also ensure better outcomes and save on resources later on when problems are exacerbated. </a:t>
            </a:r>
          </a:p>
          <a:p>
            <a:endParaRPr lang="en-US" dirty="0"/>
          </a:p>
        </p:txBody>
      </p:sp>
      <p:sp>
        <p:nvSpPr>
          <p:cNvPr id="4" name="Slide Number Placeholder 3"/>
          <p:cNvSpPr>
            <a:spLocks noGrp="1"/>
          </p:cNvSpPr>
          <p:nvPr>
            <p:ph type="sldNum" sz="quarter" idx="10"/>
          </p:nvPr>
        </p:nvSpPr>
        <p:spPr/>
        <p:txBody>
          <a:bodyPr/>
          <a:lstStyle/>
          <a:p>
            <a:pPr>
              <a:defRPr/>
            </a:pPr>
            <a:fld id="{441B478B-71C5-460D-9637-9E6FFBB40C0A}"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99C68-6CCF-D248-8E4F-16D7C703ED4C}" type="slidenum">
              <a:rPr lang="en-US"/>
              <a:pPr/>
              <a:t>7</a:t>
            </a:fld>
            <a:endParaRPr lang="en-US" dirty="0"/>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p:txBody>
          <a:bodyPr/>
          <a:lstStyle/>
          <a:p>
            <a:r>
              <a:rPr lang="en-US" dirty="0" smtClean="0"/>
              <a:t>Iterative process</a:t>
            </a:r>
            <a:r>
              <a:rPr lang="en-US" baseline="0" dirty="0" smtClean="0"/>
              <a:t> – not linear</a:t>
            </a:r>
          </a:p>
          <a:p>
            <a:r>
              <a:rPr lang="en-US" baseline="0" dirty="0" smtClean="0"/>
              <a:t>Children may not show concerns at 18 months of age, but still need ongoing screening</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1DF78AD-3EB1-F54C-87B1-96ED5DFB962E}" type="slidenum">
              <a:rPr lang="en-US">
                <a:solidFill>
                  <a:prstClr val="black"/>
                </a:solidFill>
                <a:latin typeface="Calibri"/>
              </a:rPr>
              <a:pPr/>
              <a:t>16</a:t>
            </a:fld>
            <a:endParaRPr lang="en-US" dirty="0">
              <a:solidFill>
                <a:prstClr val="black"/>
              </a:solidFill>
              <a:latin typeface="Calibri"/>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dirty="0" smtClean="0"/>
              <a:t>Key Themes:</a:t>
            </a:r>
          </a:p>
          <a:p>
            <a:pPr eaLnBrk="1" hangingPunct="1"/>
            <a:r>
              <a:rPr lang="en-US" dirty="0" smtClean="0"/>
              <a:t/>
            </a:r>
            <a:br>
              <a:rPr lang="en-US" dirty="0" smtClean="0"/>
            </a:br>
            <a:r>
              <a:rPr lang="en-US" dirty="0" smtClean="0"/>
              <a:t>We</a:t>
            </a:r>
            <a:r>
              <a:rPr lang="en-US" baseline="0" dirty="0" smtClean="0"/>
              <a:t> are making a difference </a:t>
            </a:r>
          </a:p>
          <a:p>
            <a:pPr eaLnBrk="1" hangingPunct="1"/>
            <a:r>
              <a:rPr lang="en-US" baseline="0" dirty="0" smtClean="0"/>
              <a:t>Our work to change health and mental health care systems to truly meet the needs of children and families is long term but we are making a difference</a:t>
            </a:r>
          </a:p>
          <a:p>
            <a:pPr eaLnBrk="1" hangingPunct="1"/>
            <a:r>
              <a:rPr lang="en-US" baseline="0" dirty="0" smtClean="0"/>
              <a:t>We are well placed to respond to the opportunities that have been placed before us – but not just as reactors.  We are players in influencing the agenda – in health care, mental health care, and early childhood.</a:t>
            </a:r>
          </a:p>
          <a:p>
            <a:pPr eaLnBrk="1" hangingPunct="1"/>
            <a:endParaRPr lang="en-US" baseline="0" dirty="0" smtClean="0"/>
          </a:p>
          <a:p>
            <a:pPr eaLnBrk="1" hangingPunct="1"/>
            <a:r>
              <a:rPr lang="en-US" baseline="0" dirty="0" smtClean="0"/>
              <a:t>The challenge is to continue to ask ourselves how we can use our resources wisely to be most effective and to make the greatest difference for children, </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A8B5BF-A8CD-3245-939D-D8211E03EC55}" type="slidenum">
              <a:rPr lang="en-US"/>
              <a:pPr/>
              <a:t>‹#›</a:t>
            </a:fld>
            <a:endParaRPr lang="en-US" dirty="0"/>
          </a:p>
        </p:txBody>
      </p:sp>
    </p:spTree>
    <p:extLst>
      <p:ext uri="{BB962C8B-B14F-4D97-AF65-F5344CB8AC3E}">
        <p14:creationId xmlns:p14="http://schemas.microsoft.com/office/powerpoint/2010/main" val="88741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D56ACB-CB42-AE44-94D5-ED1DD93F12CD}" type="slidenum">
              <a:rPr lang="en-US"/>
              <a:pPr/>
              <a:t>‹#›</a:t>
            </a:fld>
            <a:endParaRPr lang="en-US" dirty="0"/>
          </a:p>
        </p:txBody>
      </p:sp>
    </p:spTree>
    <p:extLst>
      <p:ext uri="{BB962C8B-B14F-4D97-AF65-F5344CB8AC3E}">
        <p14:creationId xmlns:p14="http://schemas.microsoft.com/office/powerpoint/2010/main" val="3253200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27038"/>
            <a:ext cx="2095500" cy="5516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427038"/>
            <a:ext cx="61341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E6B927E-26BD-6E4D-A822-855C3085F3FF}" type="slidenum">
              <a:rPr lang="en-US"/>
              <a:pPr/>
              <a:t>‹#›</a:t>
            </a:fld>
            <a:endParaRPr lang="en-US" dirty="0"/>
          </a:p>
        </p:txBody>
      </p:sp>
    </p:spTree>
    <p:extLst>
      <p:ext uri="{BB962C8B-B14F-4D97-AF65-F5344CB8AC3E}">
        <p14:creationId xmlns:p14="http://schemas.microsoft.com/office/powerpoint/2010/main" val="364282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2C81CFA-E021-874F-8084-DDBE11E08D1A}" type="slidenum">
              <a:rPr lang="en-US"/>
              <a:pPr/>
              <a:t>‹#›</a:t>
            </a:fld>
            <a:endParaRPr lang="en-US" dirty="0"/>
          </a:p>
        </p:txBody>
      </p:sp>
    </p:spTree>
    <p:extLst>
      <p:ext uri="{BB962C8B-B14F-4D97-AF65-F5344CB8AC3E}">
        <p14:creationId xmlns:p14="http://schemas.microsoft.com/office/powerpoint/2010/main" val="66940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2006F23-60A4-654A-BCF8-60DF00169966}" type="slidenum">
              <a:rPr lang="en-US"/>
              <a:pPr/>
              <a:t>‹#›</a:t>
            </a:fld>
            <a:endParaRPr lang="en-US" dirty="0"/>
          </a:p>
        </p:txBody>
      </p:sp>
    </p:spTree>
    <p:extLst>
      <p:ext uri="{BB962C8B-B14F-4D97-AF65-F5344CB8AC3E}">
        <p14:creationId xmlns:p14="http://schemas.microsoft.com/office/powerpoint/2010/main" val="133850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00200"/>
            <a:ext cx="3390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600200"/>
            <a:ext cx="3390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A53D74D-6724-7042-96E0-D8F07BC8A869}" type="slidenum">
              <a:rPr lang="en-US"/>
              <a:pPr/>
              <a:t>‹#›</a:t>
            </a:fld>
            <a:endParaRPr lang="en-US" dirty="0"/>
          </a:p>
        </p:txBody>
      </p:sp>
    </p:spTree>
    <p:extLst>
      <p:ext uri="{BB962C8B-B14F-4D97-AF65-F5344CB8AC3E}">
        <p14:creationId xmlns:p14="http://schemas.microsoft.com/office/powerpoint/2010/main" val="309461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43B317E3-F8BF-A944-AD6D-374CFCE7E69C}" type="slidenum">
              <a:rPr lang="en-US"/>
              <a:pPr/>
              <a:t>‹#›</a:t>
            </a:fld>
            <a:endParaRPr lang="en-US" dirty="0"/>
          </a:p>
        </p:txBody>
      </p:sp>
    </p:spTree>
    <p:extLst>
      <p:ext uri="{BB962C8B-B14F-4D97-AF65-F5344CB8AC3E}">
        <p14:creationId xmlns:p14="http://schemas.microsoft.com/office/powerpoint/2010/main" val="189604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7A938CF-0E9C-754F-9277-3428E6C780CE}" type="slidenum">
              <a:rPr lang="en-US"/>
              <a:pPr/>
              <a:t>‹#›</a:t>
            </a:fld>
            <a:endParaRPr lang="en-US" dirty="0"/>
          </a:p>
        </p:txBody>
      </p:sp>
    </p:spTree>
    <p:extLst>
      <p:ext uri="{BB962C8B-B14F-4D97-AF65-F5344CB8AC3E}">
        <p14:creationId xmlns:p14="http://schemas.microsoft.com/office/powerpoint/2010/main" val="6642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FCC8061-35BF-B841-AA3A-C3B694A191C1}" type="slidenum">
              <a:rPr lang="en-US"/>
              <a:pPr/>
              <a:t>‹#›</a:t>
            </a:fld>
            <a:endParaRPr lang="en-US" dirty="0"/>
          </a:p>
        </p:txBody>
      </p:sp>
    </p:spTree>
    <p:extLst>
      <p:ext uri="{BB962C8B-B14F-4D97-AF65-F5344CB8AC3E}">
        <p14:creationId xmlns:p14="http://schemas.microsoft.com/office/powerpoint/2010/main" val="248384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CB534D4-7D2D-6A4C-8233-7BAB44E98711}" type="slidenum">
              <a:rPr lang="en-US"/>
              <a:pPr/>
              <a:t>‹#›</a:t>
            </a:fld>
            <a:endParaRPr lang="en-US" dirty="0"/>
          </a:p>
        </p:txBody>
      </p:sp>
    </p:spTree>
    <p:extLst>
      <p:ext uri="{BB962C8B-B14F-4D97-AF65-F5344CB8AC3E}">
        <p14:creationId xmlns:p14="http://schemas.microsoft.com/office/powerpoint/2010/main" val="2009303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38F806F-0640-3B4D-89E6-C8F13C4554EB}" type="slidenum">
              <a:rPr lang="en-US"/>
              <a:pPr/>
              <a:t>‹#›</a:t>
            </a:fld>
            <a:endParaRPr lang="en-US" dirty="0"/>
          </a:p>
        </p:txBody>
      </p:sp>
    </p:spTree>
    <p:extLst>
      <p:ext uri="{BB962C8B-B14F-4D97-AF65-F5344CB8AC3E}">
        <p14:creationId xmlns:p14="http://schemas.microsoft.com/office/powerpoint/2010/main" val="1389071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427038"/>
            <a:ext cx="8382000" cy="102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1371600" y="1600200"/>
            <a:ext cx="69342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7A4D9510-509B-734A-9CB9-D92158D7A591}"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ea typeface="ＭＳ Ｐゴシック" charset="0"/>
        </a:defRPr>
      </a:lvl2pPr>
      <a:lvl3pPr algn="ctr" rtl="0" eaLnBrk="1" fontAlgn="base" hangingPunct="1">
        <a:spcBef>
          <a:spcPct val="0"/>
        </a:spcBef>
        <a:spcAft>
          <a:spcPct val="0"/>
        </a:spcAft>
        <a:defRPr sz="3200" b="1">
          <a:solidFill>
            <a:schemeClr val="tx2"/>
          </a:solidFill>
          <a:latin typeface="Arial" charset="0"/>
          <a:ea typeface="ＭＳ Ｐゴシック" charset="0"/>
        </a:defRPr>
      </a:lvl3pPr>
      <a:lvl4pPr algn="ctr" rtl="0" eaLnBrk="1" fontAlgn="base" hangingPunct="1">
        <a:spcBef>
          <a:spcPct val="0"/>
        </a:spcBef>
        <a:spcAft>
          <a:spcPct val="0"/>
        </a:spcAft>
        <a:defRPr sz="3200" b="1">
          <a:solidFill>
            <a:schemeClr val="tx2"/>
          </a:solidFill>
          <a:latin typeface="Arial" charset="0"/>
          <a:ea typeface="ＭＳ Ｐゴシック" charset="0"/>
        </a:defRPr>
      </a:lvl4pPr>
      <a:lvl5pPr algn="ctr" rtl="0" eaLnBrk="1" fontAlgn="base" hangingPunct="1">
        <a:spcBef>
          <a:spcPct val="0"/>
        </a:spcBef>
        <a:spcAft>
          <a:spcPct val="0"/>
        </a:spcAft>
        <a:defRPr sz="3200" b="1">
          <a:solidFill>
            <a:schemeClr val="tx2"/>
          </a:solidFill>
          <a:latin typeface="Arial" charset="0"/>
          <a:ea typeface="ＭＳ Ｐゴシック" charset="0"/>
        </a:defRPr>
      </a:lvl5pPr>
      <a:lvl6pPr marL="457200" algn="ctr" rtl="0" eaLnBrk="1" fontAlgn="base" hangingPunct="1">
        <a:spcBef>
          <a:spcPct val="0"/>
        </a:spcBef>
        <a:spcAft>
          <a:spcPct val="0"/>
        </a:spcAft>
        <a:defRPr sz="3200" b="1">
          <a:solidFill>
            <a:schemeClr val="tx2"/>
          </a:solidFill>
          <a:latin typeface="Arial" charset="0"/>
          <a:ea typeface="ＭＳ Ｐゴシック" charset="0"/>
        </a:defRPr>
      </a:lvl6pPr>
      <a:lvl7pPr marL="914400" algn="ctr" rtl="0" eaLnBrk="1" fontAlgn="base" hangingPunct="1">
        <a:spcBef>
          <a:spcPct val="0"/>
        </a:spcBef>
        <a:spcAft>
          <a:spcPct val="0"/>
        </a:spcAft>
        <a:defRPr sz="3200" b="1">
          <a:solidFill>
            <a:schemeClr val="tx2"/>
          </a:solidFill>
          <a:latin typeface="Arial" charset="0"/>
          <a:ea typeface="ＭＳ Ｐゴシック" charset="0"/>
        </a:defRPr>
      </a:lvl7pPr>
      <a:lvl8pPr marL="1371600" algn="ctr" rtl="0" eaLnBrk="1" fontAlgn="base" hangingPunct="1">
        <a:spcBef>
          <a:spcPct val="0"/>
        </a:spcBef>
        <a:spcAft>
          <a:spcPct val="0"/>
        </a:spcAft>
        <a:defRPr sz="3200" b="1">
          <a:solidFill>
            <a:schemeClr val="tx2"/>
          </a:solidFill>
          <a:latin typeface="Arial" charset="0"/>
          <a:ea typeface="ＭＳ Ｐゴシック" charset="0"/>
        </a:defRPr>
      </a:lvl8pPr>
      <a:lvl9pPr marL="1828800" algn="ctr" rtl="0" eaLnBrk="1" fontAlgn="base" hangingPunct="1">
        <a:spcBef>
          <a:spcPct val="0"/>
        </a:spcBef>
        <a:spcAft>
          <a:spcPct val="0"/>
        </a:spcAft>
        <a:defRPr sz="32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b="1">
          <a:solidFill>
            <a:srgbClr val="45037B"/>
          </a:solidFill>
          <a:latin typeface="+mn-lt"/>
          <a:ea typeface="+mn-ea"/>
          <a:cs typeface="+mn-cs"/>
        </a:defRPr>
      </a:lvl1pPr>
      <a:lvl2pPr marL="742950" indent="-285750" algn="l" rtl="0" eaLnBrk="1" fontAlgn="base" hangingPunct="1">
        <a:spcBef>
          <a:spcPct val="20000"/>
        </a:spcBef>
        <a:spcAft>
          <a:spcPct val="0"/>
        </a:spcAft>
        <a:buChar char="–"/>
        <a:defRPr b="1">
          <a:solidFill>
            <a:srgbClr val="45037B"/>
          </a:solidFill>
          <a:latin typeface="+mn-lt"/>
          <a:ea typeface="+mn-ea"/>
        </a:defRPr>
      </a:lvl2pPr>
      <a:lvl3pPr marL="1143000" indent="-228600" algn="l" rtl="0" eaLnBrk="1" fontAlgn="base" hangingPunct="1">
        <a:spcBef>
          <a:spcPct val="20000"/>
        </a:spcBef>
        <a:spcAft>
          <a:spcPct val="0"/>
        </a:spcAft>
        <a:buChar char="•"/>
        <a:defRPr b="1">
          <a:solidFill>
            <a:srgbClr val="45037B"/>
          </a:solidFill>
          <a:latin typeface="+mn-lt"/>
          <a:ea typeface="+mn-ea"/>
        </a:defRPr>
      </a:lvl3pPr>
      <a:lvl4pPr marL="1600200" indent="-228600" algn="l" rtl="0" eaLnBrk="1" fontAlgn="base" hangingPunct="1">
        <a:spcBef>
          <a:spcPct val="20000"/>
        </a:spcBef>
        <a:spcAft>
          <a:spcPct val="0"/>
        </a:spcAft>
        <a:buChar char="–"/>
        <a:defRPr sz="1600" b="1">
          <a:solidFill>
            <a:srgbClr val="45037B"/>
          </a:solidFill>
          <a:latin typeface="+mn-lt"/>
          <a:ea typeface="+mn-ea"/>
        </a:defRPr>
      </a:lvl4pPr>
      <a:lvl5pPr marL="2057400" indent="-228600" algn="l" rtl="0" eaLnBrk="1" fontAlgn="base" hangingPunct="1">
        <a:spcBef>
          <a:spcPct val="20000"/>
        </a:spcBef>
        <a:spcAft>
          <a:spcPct val="0"/>
        </a:spcAft>
        <a:buChar char="»"/>
        <a:defRPr sz="1600" b="1">
          <a:solidFill>
            <a:srgbClr val="45037B"/>
          </a:solidFill>
          <a:latin typeface="+mn-lt"/>
          <a:ea typeface="+mn-ea"/>
        </a:defRPr>
      </a:lvl5pPr>
      <a:lvl6pPr marL="2514600" indent="-228600" algn="l" rtl="0" eaLnBrk="1" fontAlgn="base" hangingPunct="1">
        <a:spcBef>
          <a:spcPct val="20000"/>
        </a:spcBef>
        <a:spcAft>
          <a:spcPct val="0"/>
        </a:spcAft>
        <a:buChar char="»"/>
        <a:defRPr sz="1600" b="1">
          <a:solidFill>
            <a:srgbClr val="45037B"/>
          </a:solidFill>
          <a:latin typeface="+mn-lt"/>
          <a:ea typeface="+mn-ea"/>
        </a:defRPr>
      </a:lvl6pPr>
      <a:lvl7pPr marL="2971800" indent="-228600" algn="l" rtl="0" eaLnBrk="1" fontAlgn="base" hangingPunct="1">
        <a:spcBef>
          <a:spcPct val="20000"/>
        </a:spcBef>
        <a:spcAft>
          <a:spcPct val="0"/>
        </a:spcAft>
        <a:buChar char="»"/>
        <a:defRPr sz="1600" b="1">
          <a:solidFill>
            <a:srgbClr val="45037B"/>
          </a:solidFill>
          <a:latin typeface="+mn-lt"/>
          <a:ea typeface="+mn-ea"/>
        </a:defRPr>
      </a:lvl7pPr>
      <a:lvl8pPr marL="3429000" indent="-228600" algn="l" rtl="0" eaLnBrk="1" fontAlgn="base" hangingPunct="1">
        <a:spcBef>
          <a:spcPct val="20000"/>
        </a:spcBef>
        <a:spcAft>
          <a:spcPct val="0"/>
        </a:spcAft>
        <a:buChar char="»"/>
        <a:defRPr sz="1600" b="1">
          <a:solidFill>
            <a:srgbClr val="45037B"/>
          </a:solidFill>
          <a:latin typeface="+mn-lt"/>
          <a:ea typeface="+mn-ea"/>
        </a:defRPr>
      </a:lvl8pPr>
      <a:lvl9pPr marL="3886200" indent="-228600" algn="l" rtl="0" eaLnBrk="1" fontAlgn="base" hangingPunct="1">
        <a:spcBef>
          <a:spcPct val="20000"/>
        </a:spcBef>
        <a:spcAft>
          <a:spcPct val="0"/>
        </a:spcAft>
        <a:buChar char="»"/>
        <a:defRPr sz="1600" b="1">
          <a:solidFill>
            <a:srgbClr val="45037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762000"/>
            <a:ext cx="7772400" cy="1470025"/>
          </a:xfrm>
        </p:spPr>
        <p:txBody>
          <a:bodyPr/>
          <a:lstStyle/>
          <a:p>
            <a:r>
              <a:rPr lang="en-US" dirty="0" smtClean="0"/>
              <a:t>The Earlier The Better:</a:t>
            </a:r>
            <a:br>
              <a:rPr lang="en-US" dirty="0" smtClean="0"/>
            </a:br>
            <a:r>
              <a:rPr lang="en-US" sz="2800" dirty="0" smtClean="0"/>
              <a:t>Developmental Screening for Connecticut’s Young Children</a:t>
            </a:r>
            <a:endParaRPr lang="en-US" sz="2800" dirty="0"/>
          </a:p>
        </p:txBody>
      </p:sp>
      <p:sp>
        <p:nvSpPr>
          <p:cNvPr id="2051" name="Rectangle 3"/>
          <p:cNvSpPr>
            <a:spLocks noGrp="1" noChangeArrowheads="1"/>
          </p:cNvSpPr>
          <p:nvPr>
            <p:ph type="subTitle" idx="1"/>
          </p:nvPr>
        </p:nvSpPr>
        <p:spPr>
          <a:xfrm>
            <a:off x="1371600" y="2895600"/>
            <a:ext cx="6400800" cy="2362200"/>
          </a:xfrm>
        </p:spPr>
        <p:txBody>
          <a:bodyPr/>
          <a:lstStyle/>
          <a:p>
            <a:r>
              <a:rPr lang="en-US" dirty="0" smtClean="0"/>
              <a:t>Lisa Honigfeld, Ph.D.</a:t>
            </a:r>
          </a:p>
          <a:p>
            <a:r>
              <a:rPr lang="en-US" dirty="0" smtClean="0"/>
              <a:t>Judith Meyers, Ph.D.</a:t>
            </a:r>
          </a:p>
          <a:p>
            <a:r>
              <a:rPr lang="en-US" dirty="0" smtClean="0"/>
              <a:t>Child Health and Development Institute</a:t>
            </a:r>
          </a:p>
          <a:p>
            <a:endParaRPr lang="en-US" dirty="0"/>
          </a:p>
          <a:p>
            <a:r>
              <a:rPr lang="en-US" dirty="0" smtClean="0"/>
              <a:t>October 31, 2013</a:t>
            </a:r>
          </a:p>
          <a:p>
            <a:r>
              <a:rPr lang="en-US" dirty="0" smtClean="0"/>
              <a:t>Connecticut Early Childhood Education Cabinet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in Connecticut</a:t>
            </a:r>
            <a:endParaRPr lang="en-US" dirty="0"/>
          </a:p>
        </p:txBody>
      </p:sp>
      <p:sp>
        <p:nvSpPr>
          <p:cNvPr id="3" name="Content Placeholder 2"/>
          <p:cNvSpPr>
            <a:spLocks noGrp="1"/>
          </p:cNvSpPr>
          <p:nvPr>
            <p:ph idx="1"/>
          </p:nvPr>
        </p:nvSpPr>
        <p:spPr>
          <a:xfrm>
            <a:off x="1295400" y="1981200"/>
            <a:ext cx="6934200" cy="3505200"/>
          </a:xfrm>
        </p:spPr>
        <p:txBody>
          <a:bodyPr/>
          <a:lstStyle/>
          <a:p>
            <a:r>
              <a:rPr lang="en-US" sz="2800" b="0" dirty="0" smtClean="0"/>
              <a:t>Pediatric primary care</a:t>
            </a:r>
          </a:p>
          <a:p>
            <a:endParaRPr lang="en-US" sz="2800" b="0" dirty="0"/>
          </a:p>
          <a:p>
            <a:r>
              <a:rPr lang="en-US" sz="2800" b="0" dirty="0" smtClean="0"/>
              <a:t>Head Start/Early Head Start</a:t>
            </a:r>
          </a:p>
          <a:p>
            <a:endParaRPr lang="en-US" sz="2800" b="0" dirty="0"/>
          </a:p>
          <a:p>
            <a:r>
              <a:rPr lang="en-US" sz="2800" b="0" dirty="0" smtClean="0"/>
              <a:t>Home Visiting</a:t>
            </a:r>
          </a:p>
          <a:p>
            <a:endParaRPr lang="en-US" sz="2800" b="0" dirty="0"/>
          </a:p>
          <a:p>
            <a:r>
              <a:rPr lang="en-US" sz="2800" b="0" dirty="0" smtClean="0"/>
              <a:t>Child Development Infoline</a:t>
            </a:r>
            <a:endParaRPr lang="en-US" sz="2800" b="0" dirty="0"/>
          </a:p>
        </p:txBody>
      </p:sp>
    </p:spTree>
    <p:extLst>
      <p:ext uri="{BB962C8B-B14F-4D97-AF65-F5344CB8AC3E}">
        <p14:creationId xmlns:p14="http://schemas.microsoft.com/office/powerpoint/2010/main" val="1122350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7696200" cy="5257800"/>
          </a:xfrm>
          <a:scene3d>
            <a:camera prst="orthographicFront">
              <a:rot lat="0" lon="2700000" rev="0"/>
            </a:camera>
            <a:lightRig rig="threePt" dir="t"/>
          </a:scene3d>
          <a:sp3d/>
        </p:spPr>
        <p:txBody>
          <a:bodyPr>
            <a:flatTx/>
          </a:bodyPr>
          <a:lstStyle/>
          <a:p>
            <a:pPr algn="ctr">
              <a:buNone/>
            </a:pPr>
            <a:r>
              <a:rPr lang="en-US" dirty="0" smtClean="0"/>
              <a:t>Developmental Screening by Pediatric Providers in Connecticut</a:t>
            </a:r>
            <a:r>
              <a:rPr lang="en-US" dirty="0"/>
              <a:t> </a:t>
            </a:r>
            <a:r>
              <a:rPr lang="en-US" dirty="0" smtClean="0"/>
              <a:t>Medicaid (2007 to 2012)</a:t>
            </a:r>
          </a:p>
          <a:p>
            <a:pPr>
              <a:buNone/>
            </a:pPr>
            <a:endParaRPr lang="en-US" dirty="0" smtClean="0"/>
          </a:p>
          <a:p>
            <a:pPr>
              <a:buNone/>
            </a:pPr>
            <a:endParaRPr lang="en-US" dirty="0" smtClean="0"/>
          </a:p>
          <a:p>
            <a:pPr>
              <a:buNone/>
            </a:pPr>
            <a:endParaRPr lang="en-US" dirty="0"/>
          </a:p>
          <a:p>
            <a:pPr>
              <a:buNone/>
            </a:pPr>
            <a:r>
              <a:rPr lang="en-US" dirty="0" smtClean="0"/>
              <a:t>Number of </a:t>
            </a:r>
          </a:p>
          <a:p>
            <a:pPr>
              <a:buNone/>
            </a:pPr>
            <a:r>
              <a:rPr lang="en-US" dirty="0" smtClean="0"/>
              <a:t>screens</a:t>
            </a:r>
          </a:p>
          <a:p>
            <a:pPr>
              <a:buNone/>
            </a:pPr>
            <a:r>
              <a:rPr lang="en-US" dirty="0" smtClean="0"/>
              <a:t>billed</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940995697"/>
              </p:ext>
            </p:extLst>
          </p:nvPr>
        </p:nvGraphicFramePr>
        <p:xfrm>
          <a:off x="2209800" y="2209800"/>
          <a:ext cx="56388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1491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20762"/>
          </a:xfrm>
        </p:spPr>
        <p:txBody>
          <a:bodyPr/>
          <a:lstStyle/>
          <a:p>
            <a:r>
              <a:rPr lang="en-US" dirty="0" smtClean="0"/>
              <a:t>Screening in other Connecticut sites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886307"/>
              </p:ext>
            </p:extLst>
          </p:nvPr>
        </p:nvGraphicFramePr>
        <p:xfrm>
          <a:off x="1371600" y="2285999"/>
          <a:ext cx="5867400" cy="2854960"/>
        </p:xfrm>
        <a:graphic>
          <a:graphicData uri="http://schemas.openxmlformats.org/drawingml/2006/table">
            <a:tbl>
              <a:tblPr firstRow="1" bandRow="1">
                <a:tableStyleId>{21E4AEA4-8DFA-4A89-87EB-49C32662AFE0}</a:tableStyleId>
              </a:tblPr>
              <a:tblGrid>
                <a:gridCol w="2933700"/>
                <a:gridCol w="2933700"/>
              </a:tblGrid>
              <a:tr h="1088756">
                <a:tc>
                  <a:txBody>
                    <a:bodyPr/>
                    <a:lstStyle/>
                    <a:p>
                      <a:endParaRPr lang="en-US" dirty="0"/>
                    </a:p>
                  </a:txBody>
                  <a:tcPr/>
                </a:tc>
                <a:tc>
                  <a:txBody>
                    <a:bodyPr/>
                    <a:lstStyle/>
                    <a:p>
                      <a:pPr algn="ctr"/>
                      <a:r>
                        <a:rPr lang="en-US" dirty="0" smtClean="0"/>
                        <a:t>Number of Children Screened</a:t>
                      </a:r>
                    </a:p>
                    <a:p>
                      <a:pPr algn="ctr"/>
                      <a:r>
                        <a:rPr lang="en-US" dirty="0" smtClean="0"/>
                        <a:t>2012</a:t>
                      </a:r>
                      <a:endParaRPr lang="en-US" dirty="0"/>
                    </a:p>
                  </a:txBody>
                  <a:tcPr/>
                </a:tc>
              </a:tr>
              <a:tr h="441551">
                <a:tc>
                  <a:txBody>
                    <a:bodyPr/>
                    <a:lstStyle/>
                    <a:p>
                      <a:r>
                        <a:rPr lang="en-US" dirty="0" smtClean="0"/>
                        <a:t>Early</a:t>
                      </a:r>
                      <a:r>
                        <a:rPr lang="en-US" baseline="0" dirty="0" smtClean="0"/>
                        <a:t> Head Start</a:t>
                      </a:r>
                      <a:endParaRPr lang="en-US" dirty="0"/>
                    </a:p>
                  </a:txBody>
                  <a:tcPr/>
                </a:tc>
                <a:tc>
                  <a:txBody>
                    <a:bodyPr/>
                    <a:lstStyle/>
                    <a:p>
                      <a:pPr algn="ctr"/>
                      <a:r>
                        <a:rPr lang="en-US" dirty="0" smtClean="0"/>
                        <a:t>523</a:t>
                      </a:r>
                      <a:endParaRPr lang="en-US" dirty="0"/>
                    </a:p>
                  </a:txBody>
                  <a:tcPr/>
                </a:tc>
              </a:tr>
              <a:tr h="441551">
                <a:tc>
                  <a:txBody>
                    <a:bodyPr/>
                    <a:lstStyle/>
                    <a:p>
                      <a:r>
                        <a:rPr lang="en-US" dirty="0" smtClean="0"/>
                        <a:t>Head Start</a:t>
                      </a:r>
                      <a:endParaRPr lang="en-US" dirty="0"/>
                    </a:p>
                  </a:txBody>
                  <a:tcPr/>
                </a:tc>
                <a:tc>
                  <a:txBody>
                    <a:bodyPr/>
                    <a:lstStyle/>
                    <a:p>
                      <a:pPr algn="ctr"/>
                      <a:r>
                        <a:rPr lang="en-US" dirty="0" smtClean="0"/>
                        <a:t>4,860</a:t>
                      </a:r>
                      <a:endParaRPr lang="en-US" dirty="0"/>
                    </a:p>
                  </a:txBody>
                  <a:tcPr/>
                </a:tc>
              </a:tr>
              <a:tr h="441551">
                <a:tc>
                  <a:txBody>
                    <a:bodyPr/>
                    <a:lstStyle/>
                    <a:p>
                      <a:r>
                        <a:rPr lang="en-US" dirty="0" smtClean="0"/>
                        <a:t>Home Visiting</a:t>
                      </a:r>
                      <a:endParaRPr lang="en-US" dirty="0"/>
                    </a:p>
                  </a:txBody>
                  <a:tcPr/>
                </a:tc>
                <a:tc>
                  <a:txBody>
                    <a:bodyPr/>
                    <a:lstStyle/>
                    <a:p>
                      <a:pPr algn="ctr"/>
                      <a:r>
                        <a:rPr lang="en-US" dirty="0" smtClean="0"/>
                        <a:t>≈ 3,000</a:t>
                      </a:r>
                      <a:endParaRPr lang="en-US" dirty="0"/>
                    </a:p>
                  </a:txBody>
                  <a:tcPr/>
                </a:tc>
              </a:tr>
              <a:tr h="441551">
                <a:tc>
                  <a:txBody>
                    <a:bodyPr/>
                    <a:lstStyle/>
                    <a:p>
                      <a:r>
                        <a:rPr lang="en-US" dirty="0" smtClean="0"/>
                        <a:t>Child Development Infoline</a:t>
                      </a:r>
                      <a:endParaRPr lang="en-US" dirty="0"/>
                    </a:p>
                  </a:txBody>
                  <a:tcPr/>
                </a:tc>
                <a:tc>
                  <a:txBody>
                    <a:bodyPr/>
                    <a:lstStyle/>
                    <a:p>
                      <a:pPr algn="ctr"/>
                      <a:r>
                        <a:rPr lang="en-US" dirty="0" smtClean="0"/>
                        <a:t>1,121</a:t>
                      </a:r>
                      <a:endParaRPr lang="en-US" dirty="0"/>
                    </a:p>
                  </a:txBody>
                  <a:tcPr/>
                </a:tc>
              </a:tr>
            </a:tbl>
          </a:graphicData>
        </a:graphic>
      </p:graphicFrame>
    </p:spTree>
    <p:extLst>
      <p:ext uri="{BB962C8B-B14F-4D97-AF65-F5344CB8AC3E}">
        <p14:creationId xmlns:p14="http://schemas.microsoft.com/office/powerpoint/2010/main" val="105172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1371600" y="1600200"/>
            <a:ext cx="6553200" cy="3200400"/>
          </a:xfrm>
        </p:spPr>
        <p:txBody>
          <a:bodyPr/>
          <a:lstStyle/>
          <a:p>
            <a:r>
              <a:rPr lang="en-US" sz="2800" b="0" dirty="0" smtClean="0"/>
              <a:t>Screening is universal</a:t>
            </a:r>
          </a:p>
          <a:p>
            <a:r>
              <a:rPr lang="en-US" sz="2800" b="0" dirty="0" smtClean="0"/>
              <a:t>Screening is coordinated across settings</a:t>
            </a:r>
          </a:p>
          <a:p>
            <a:r>
              <a:rPr lang="en-US" sz="2800" b="0" dirty="0" smtClean="0"/>
              <a:t>Results are documented and shared</a:t>
            </a:r>
          </a:p>
          <a:p>
            <a:r>
              <a:rPr lang="en-US" sz="2800" b="0" dirty="0" smtClean="0"/>
              <a:t>Children are connected to needed assessments and services </a:t>
            </a:r>
          </a:p>
          <a:p>
            <a:r>
              <a:rPr lang="en-US" sz="2800" b="0" dirty="0" smtClean="0"/>
              <a:t>Data from private programs and settings is available</a:t>
            </a:r>
          </a:p>
        </p:txBody>
      </p:sp>
    </p:spTree>
    <p:extLst>
      <p:ext uri="{BB962C8B-B14F-4D97-AF65-F5344CB8AC3E}">
        <p14:creationId xmlns:p14="http://schemas.microsoft.com/office/powerpoint/2010/main" val="1805057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020762"/>
          </a:xfrm>
        </p:spPr>
        <p:txBody>
          <a:bodyPr/>
          <a:lstStyle/>
          <a:p>
            <a:r>
              <a:rPr lang="en-US" dirty="0" smtClean="0"/>
              <a:t>Recommendations</a:t>
            </a:r>
            <a:endParaRPr lang="en-US" dirty="0"/>
          </a:p>
        </p:txBody>
      </p:sp>
      <p:sp>
        <p:nvSpPr>
          <p:cNvPr id="3" name="Content Placeholder 2"/>
          <p:cNvSpPr>
            <a:spLocks noGrp="1"/>
          </p:cNvSpPr>
          <p:nvPr>
            <p:ph idx="1"/>
          </p:nvPr>
        </p:nvSpPr>
        <p:spPr>
          <a:xfrm>
            <a:off x="914400" y="1219200"/>
            <a:ext cx="7391400" cy="4267200"/>
          </a:xfrm>
        </p:spPr>
        <p:txBody>
          <a:bodyPr/>
          <a:lstStyle/>
          <a:p>
            <a:pPr marL="0" indent="0">
              <a:buNone/>
            </a:pPr>
            <a:r>
              <a:rPr lang="en-US" sz="2800" dirty="0" smtClean="0"/>
              <a:t>Develop an integrated system that ensures that:</a:t>
            </a:r>
            <a:endParaRPr lang="en-US" dirty="0" smtClean="0"/>
          </a:p>
          <a:p>
            <a:pPr lvl="1">
              <a:buFont typeface="Arial"/>
              <a:buChar char="•"/>
            </a:pPr>
            <a:r>
              <a:rPr lang="en-US" sz="2200" b="0" dirty="0" smtClean="0"/>
              <a:t>All children are screened</a:t>
            </a:r>
          </a:p>
          <a:p>
            <a:pPr lvl="1">
              <a:buFont typeface="Arial"/>
              <a:buChar char="•"/>
            </a:pPr>
            <a:endParaRPr lang="en-US" sz="2200" b="0" dirty="0" smtClean="0"/>
          </a:p>
          <a:p>
            <a:pPr lvl="1">
              <a:buFont typeface="Arial"/>
              <a:buChar char="•"/>
            </a:pPr>
            <a:r>
              <a:rPr lang="en-US" sz="2200" b="0" dirty="0" smtClean="0"/>
              <a:t>Screening results are available across sites</a:t>
            </a:r>
          </a:p>
          <a:p>
            <a:pPr lvl="1">
              <a:buFont typeface="Arial"/>
              <a:buChar char="•"/>
            </a:pPr>
            <a:endParaRPr lang="en-US" sz="2200" b="0" dirty="0" smtClean="0"/>
          </a:p>
          <a:p>
            <a:pPr lvl="1">
              <a:buFont typeface="Arial"/>
              <a:buChar char="•"/>
            </a:pPr>
            <a:r>
              <a:rPr lang="en-US" sz="2200" b="0" dirty="0" smtClean="0"/>
              <a:t>Children are connected to further assessments and services/supports as needed</a:t>
            </a:r>
          </a:p>
          <a:p>
            <a:pPr lvl="1">
              <a:buFont typeface="Arial"/>
              <a:buChar char="•"/>
            </a:pPr>
            <a:endParaRPr lang="en-US" sz="2200" b="0" dirty="0" smtClean="0"/>
          </a:p>
          <a:p>
            <a:pPr lvl="1">
              <a:buFont typeface="Arial"/>
              <a:buChar char="•"/>
            </a:pPr>
            <a:r>
              <a:rPr lang="en-US" sz="2200" b="0" dirty="0" smtClean="0"/>
              <a:t>All providers promote healthy development in partnership with families</a:t>
            </a:r>
          </a:p>
        </p:txBody>
      </p:sp>
    </p:spTree>
    <p:extLst>
      <p:ext uri="{BB962C8B-B14F-4D97-AF65-F5344CB8AC3E}">
        <p14:creationId xmlns:p14="http://schemas.microsoft.com/office/powerpoint/2010/main" val="4233230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in Connecticut</a:t>
            </a:r>
            <a:endParaRPr lang="en-US" dirty="0"/>
          </a:p>
        </p:txBody>
      </p:sp>
      <p:sp>
        <p:nvSpPr>
          <p:cNvPr id="3" name="Content Placeholder 2"/>
          <p:cNvSpPr>
            <a:spLocks noGrp="1"/>
          </p:cNvSpPr>
          <p:nvPr>
            <p:ph idx="1"/>
          </p:nvPr>
        </p:nvSpPr>
        <p:spPr>
          <a:xfrm>
            <a:off x="1371600" y="1828800"/>
            <a:ext cx="6934200" cy="2895600"/>
          </a:xfrm>
        </p:spPr>
        <p:txBody>
          <a:bodyPr/>
          <a:lstStyle/>
          <a:p>
            <a:pPr lvl="1">
              <a:lnSpc>
                <a:spcPct val="130000"/>
              </a:lnSpc>
              <a:buFont typeface="Wingdings" charset="2"/>
              <a:buChar char="ü"/>
            </a:pPr>
            <a:r>
              <a:rPr lang="en-US" sz="2400" b="0" dirty="0" smtClean="0"/>
              <a:t>Office </a:t>
            </a:r>
            <a:r>
              <a:rPr lang="en-US" sz="2400" b="0" dirty="0"/>
              <a:t>of Early Childhood</a:t>
            </a:r>
          </a:p>
          <a:p>
            <a:pPr lvl="1">
              <a:lnSpc>
                <a:spcPct val="130000"/>
              </a:lnSpc>
              <a:buFont typeface="Wingdings" charset="2"/>
              <a:buChar char="ü"/>
            </a:pPr>
            <a:r>
              <a:rPr lang="en-US" sz="2400" b="0" dirty="0" smtClean="0"/>
              <a:t>Child Development Infoline/Help Me Grow</a:t>
            </a:r>
            <a:endParaRPr lang="en-US" sz="2400" b="0" dirty="0"/>
          </a:p>
          <a:p>
            <a:pPr lvl="1">
              <a:lnSpc>
                <a:spcPct val="130000"/>
              </a:lnSpc>
              <a:buFont typeface="Wingdings" charset="2"/>
              <a:buChar char="ü"/>
            </a:pPr>
            <a:r>
              <a:rPr lang="en-US" sz="2400" b="0" dirty="0"/>
              <a:t>Early Childhood Information </a:t>
            </a:r>
            <a:r>
              <a:rPr lang="en-US" sz="2400" b="0" dirty="0" smtClean="0"/>
              <a:t>System</a:t>
            </a:r>
          </a:p>
          <a:p>
            <a:pPr lvl="1">
              <a:lnSpc>
                <a:spcPct val="130000"/>
              </a:lnSpc>
              <a:buFont typeface="Wingdings" charset="2"/>
              <a:buChar char="ü"/>
            </a:pPr>
            <a:r>
              <a:rPr lang="en-US" sz="2400" b="0" dirty="0" smtClean="0"/>
              <a:t>Early Childhood Comprehensive Systems Grant</a:t>
            </a:r>
          </a:p>
          <a:p>
            <a:pPr lvl="1">
              <a:lnSpc>
                <a:spcPct val="130000"/>
              </a:lnSpc>
              <a:buFont typeface="Wingdings" charset="2"/>
              <a:buChar char="ü"/>
            </a:pPr>
            <a:r>
              <a:rPr lang="en-US" sz="2400" b="0" dirty="0" smtClean="0"/>
              <a:t>Race to the Top – Early Learning Challenge</a:t>
            </a:r>
            <a:endParaRPr lang="en-US" sz="2400" b="0" dirty="0"/>
          </a:p>
          <a:p>
            <a:endParaRPr lang="en-US" dirty="0"/>
          </a:p>
        </p:txBody>
      </p:sp>
    </p:spTree>
    <p:extLst>
      <p:ext uri="{BB962C8B-B14F-4D97-AF65-F5344CB8AC3E}">
        <p14:creationId xmlns:p14="http://schemas.microsoft.com/office/powerpoint/2010/main" val="3713512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6" name="Object 2"/>
          <p:cNvGraphicFramePr>
            <a:graphicFrameLocks noChangeAspect="1"/>
          </p:cNvGraphicFramePr>
          <p:nvPr>
            <p:extLst>
              <p:ext uri="{D42A27DB-BD31-4B8C-83A1-F6EECF244321}">
                <p14:modId xmlns:p14="http://schemas.microsoft.com/office/powerpoint/2010/main" val="3180823839"/>
              </p:ext>
            </p:extLst>
          </p:nvPr>
        </p:nvGraphicFramePr>
        <p:xfrm>
          <a:off x="647700" y="914400"/>
          <a:ext cx="7581900" cy="2425700"/>
        </p:xfrm>
        <a:graphic>
          <a:graphicData uri="http://schemas.openxmlformats.org/presentationml/2006/ole">
            <mc:AlternateContent xmlns:mc="http://schemas.openxmlformats.org/markup-compatibility/2006">
              <mc:Choice xmlns:v="urn:schemas-microsoft-com:vml" Requires="v">
                <p:oleObj spid="_x0000_s1026" name="Document" r:id="rId4" imgW="7696200" imgH="2463800" progId="">
                  <p:embed/>
                </p:oleObj>
              </mc:Choice>
              <mc:Fallback>
                <p:oleObj name="Document" r:id="rId4" imgW="7696200" imgH="24638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 y="914400"/>
                        <a:ext cx="7581900"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pic>
        <p:nvPicPr>
          <p:cNvPr id="57347" name="Picture 3"/>
          <p:cNvPicPr>
            <a:picLocks noChangeAspect="1" noChangeArrowheads="1"/>
          </p:cNvPicPr>
          <p:nvPr/>
        </p:nvPicPr>
        <p:blipFill>
          <a:blip r:embed="rId6"/>
          <a:srcRect/>
          <a:stretch>
            <a:fillRect/>
          </a:stretch>
        </p:blipFill>
        <p:spPr bwMode="auto">
          <a:xfrm>
            <a:off x="3027363" y="3073400"/>
            <a:ext cx="2763837" cy="32512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893352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DI-078-PublicationsCollage10.jpg"/>
          <p:cNvPicPr>
            <a:picLocks noChangeAspect="1"/>
          </p:cNvPicPr>
          <p:nvPr/>
        </p:nvPicPr>
        <p:blipFill>
          <a:blip r:embed="rId3">
            <a:alphaModFix amt="36000"/>
            <a:extLst>
              <a:ext uri="{28A0092B-C50C-407E-A947-70E740481C1C}">
                <a14:useLocalDpi xmlns:a14="http://schemas.microsoft.com/office/drawing/2010/main" val="0"/>
              </a:ext>
            </a:extLst>
          </a:blip>
          <a:stretch>
            <a:fillRect/>
          </a:stretch>
        </p:blipFill>
        <p:spPr>
          <a:xfrm>
            <a:off x="304800" y="304800"/>
            <a:ext cx="8534400" cy="6273436"/>
          </a:xfrm>
          <a:prstGeom prst="rect">
            <a:avLst/>
          </a:prstGeom>
        </p:spPr>
      </p:pic>
      <p:sp>
        <p:nvSpPr>
          <p:cNvPr id="6" name="Oval 5"/>
          <p:cNvSpPr/>
          <p:nvPr/>
        </p:nvSpPr>
        <p:spPr>
          <a:xfrm>
            <a:off x="1752600" y="838200"/>
            <a:ext cx="5410200" cy="518160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0" indent="0" algn="ctr" eaLnBrk="1">
              <a:lnSpc>
                <a:spcPct val="97000"/>
              </a:lnSpc>
              <a:spcBef>
                <a:spcPts val="700"/>
              </a:spcBef>
              <a:buNone/>
              <a:defRPr/>
            </a:pPr>
            <a:endParaRPr lang="en-US" sz="2800" b="1" i="1" dirty="0" smtClean="0">
              <a:solidFill>
                <a:schemeClr val="tx1"/>
              </a:solidFill>
            </a:endParaRPr>
          </a:p>
          <a:p>
            <a:pPr marL="0" indent="0" algn="ctr" eaLnBrk="1">
              <a:lnSpc>
                <a:spcPct val="97000"/>
              </a:lnSpc>
              <a:spcBef>
                <a:spcPts val="700"/>
              </a:spcBef>
              <a:buNone/>
              <a:defRPr/>
            </a:pPr>
            <a:r>
              <a:rPr lang="en-US" sz="2800" b="1" i="1" dirty="0" smtClean="0">
                <a:solidFill>
                  <a:srgbClr val="45037B"/>
                </a:solidFill>
              </a:rPr>
              <a:t>For all children</a:t>
            </a:r>
          </a:p>
          <a:p>
            <a:pPr marL="0" indent="0" algn="ctr" eaLnBrk="1">
              <a:lnSpc>
                <a:spcPct val="97000"/>
              </a:lnSpc>
              <a:spcBef>
                <a:spcPts val="700"/>
              </a:spcBef>
              <a:buNone/>
              <a:defRPr/>
            </a:pPr>
            <a:endParaRPr lang="en-US" b="1" dirty="0">
              <a:solidFill>
                <a:srgbClr val="45037B"/>
              </a:solidFill>
            </a:endParaRPr>
          </a:p>
          <a:p>
            <a:pPr marL="0" indent="0" algn="ctr" eaLnBrk="1">
              <a:lnSpc>
                <a:spcPct val="97000"/>
              </a:lnSpc>
              <a:spcBef>
                <a:spcPts val="700"/>
              </a:spcBef>
              <a:buNone/>
              <a:defRPr/>
            </a:pPr>
            <a:r>
              <a:rPr lang="en-US" sz="2400" b="1" dirty="0" smtClean="0">
                <a:solidFill>
                  <a:srgbClr val="45037B"/>
                </a:solidFill>
              </a:rPr>
              <a:t>Health </a:t>
            </a:r>
            <a:r>
              <a:rPr lang="en-US" sz="2400" b="1" dirty="0">
                <a:solidFill>
                  <a:srgbClr val="45037B"/>
                </a:solidFill>
              </a:rPr>
              <a:t>&amp; </a:t>
            </a:r>
            <a:r>
              <a:rPr lang="en-US" sz="2400" b="1" dirty="0" smtClean="0">
                <a:solidFill>
                  <a:srgbClr val="45037B"/>
                </a:solidFill>
              </a:rPr>
              <a:t>Mental Health Care Systems</a:t>
            </a:r>
          </a:p>
          <a:p>
            <a:pPr marL="0" indent="0" algn="ctr" eaLnBrk="1">
              <a:lnSpc>
                <a:spcPct val="97000"/>
              </a:lnSpc>
              <a:spcBef>
                <a:spcPts val="700"/>
              </a:spcBef>
              <a:buNone/>
              <a:defRPr/>
            </a:pPr>
            <a:endParaRPr lang="en-US" sz="800" b="1" dirty="0">
              <a:solidFill>
                <a:srgbClr val="45037B"/>
              </a:solidFill>
            </a:endParaRPr>
          </a:p>
          <a:p>
            <a:pPr lvl="2">
              <a:lnSpc>
                <a:spcPct val="97000"/>
              </a:lnSpc>
              <a:spcBef>
                <a:spcPts val="700"/>
              </a:spcBef>
              <a:buFont typeface="Wingdings" charset="2"/>
              <a:buChar char="ü"/>
              <a:defRPr/>
            </a:pPr>
            <a:r>
              <a:rPr lang="en-US" sz="2400" dirty="0">
                <a:solidFill>
                  <a:srgbClr val="45037B"/>
                </a:solidFill>
              </a:rPr>
              <a:t>Effective</a:t>
            </a:r>
          </a:p>
          <a:p>
            <a:pPr lvl="2">
              <a:lnSpc>
                <a:spcPct val="97000"/>
              </a:lnSpc>
              <a:spcBef>
                <a:spcPts val="700"/>
              </a:spcBef>
              <a:buFont typeface="Wingdings" charset="2"/>
              <a:buChar char="ü"/>
              <a:defRPr/>
            </a:pPr>
            <a:r>
              <a:rPr lang="en-US" sz="2400" dirty="0">
                <a:solidFill>
                  <a:srgbClr val="45037B"/>
                </a:solidFill>
              </a:rPr>
              <a:t>Comprehensive</a:t>
            </a:r>
          </a:p>
          <a:p>
            <a:pPr lvl="2">
              <a:lnSpc>
                <a:spcPct val="97000"/>
              </a:lnSpc>
              <a:spcBef>
                <a:spcPts val="700"/>
              </a:spcBef>
              <a:buFont typeface="Wingdings" charset="2"/>
              <a:buChar char="ü"/>
              <a:defRPr/>
            </a:pPr>
            <a:r>
              <a:rPr lang="en-US" sz="2400" dirty="0">
                <a:solidFill>
                  <a:srgbClr val="45037B"/>
                </a:solidFill>
              </a:rPr>
              <a:t>Community </a:t>
            </a:r>
            <a:r>
              <a:rPr lang="en-US" sz="2400" dirty="0" smtClean="0">
                <a:solidFill>
                  <a:srgbClr val="45037B"/>
                </a:solidFill>
              </a:rPr>
              <a:t>Based</a:t>
            </a:r>
            <a:endParaRPr lang="en-US" sz="2400" dirty="0">
              <a:solidFill>
                <a:srgbClr val="45037B"/>
              </a:solidFill>
            </a:endParaRPr>
          </a:p>
        </p:txBody>
      </p:sp>
      <p:sp>
        <p:nvSpPr>
          <p:cNvPr id="2" name="Title 1"/>
          <p:cNvSpPr>
            <a:spLocks noGrp="1"/>
          </p:cNvSpPr>
          <p:nvPr>
            <p:ph type="title"/>
          </p:nvPr>
        </p:nvSpPr>
        <p:spPr>
          <a:xfrm>
            <a:off x="2667000" y="1600200"/>
            <a:ext cx="3733800" cy="609600"/>
          </a:xfrm>
        </p:spPr>
        <p:txBody>
          <a:bodyPr/>
          <a:lstStyle/>
          <a:p>
            <a:r>
              <a:rPr lang="en-US" dirty="0">
                <a:solidFill>
                  <a:schemeClr val="tx1"/>
                </a:solidFill>
                <a:latin typeface="Arial" charset="0"/>
                <a:cs typeface="Arial" charset="0"/>
                <a:sym typeface="Arial" charset="0"/>
              </a:rPr>
              <a:t>CHDI </a:t>
            </a:r>
            <a:r>
              <a:rPr lang="en-US" dirty="0" smtClean="0">
                <a:solidFill>
                  <a:schemeClr val="tx1"/>
                </a:solidFill>
                <a:latin typeface="Arial" charset="0"/>
                <a:cs typeface="Arial" charset="0"/>
                <a:sym typeface="Arial" charset="0"/>
              </a:rPr>
              <a:t>VISION</a:t>
            </a:r>
            <a:br>
              <a:rPr lang="en-US" dirty="0" smtClean="0">
                <a:solidFill>
                  <a:schemeClr val="tx1"/>
                </a:solidFill>
                <a:latin typeface="Arial" charset="0"/>
                <a:cs typeface="Arial" charset="0"/>
                <a:sym typeface="Arial" charset="0"/>
              </a:rPr>
            </a:br>
            <a:endParaRPr lang="en-US" dirty="0"/>
          </a:p>
        </p:txBody>
      </p:sp>
    </p:spTree>
    <p:extLst>
      <p:ext uri="{BB962C8B-B14F-4D97-AF65-F5344CB8AC3E}">
        <p14:creationId xmlns:p14="http://schemas.microsoft.com/office/powerpoint/2010/main" val="3704920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57213" y="609600"/>
            <a:ext cx="7772400" cy="1755775"/>
          </a:xfrm>
        </p:spPr>
        <p:txBody>
          <a:bodyPr/>
          <a:lstStyle/>
          <a:p>
            <a:pPr algn="ctr" defTabSz="914400" eaLnBrk="1">
              <a:lnSpc>
                <a:spcPct val="95000"/>
              </a:lnSpc>
              <a:defRPr/>
            </a:pPr>
            <a:endParaRPr lang="en-US" dirty="0" smtClean="0">
              <a:solidFill>
                <a:schemeClr val="tx1"/>
              </a:solidFill>
            </a:endParaRPr>
          </a:p>
        </p:txBody>
      </p:sp>
      <p:sp>
        <p:nvSpPr>
          <p:cNvPr id="8194" name="Rectangle 2"/>
          <p:cNvSpPr>
            <a:spLocks noGrp="1" noChangeArrowheads="1"/>
          </p:cNvSpPr>
          <p:nvPr>
            <p:ph type="body" idx="1"/>
          </p:nvPr>
        </p:nvSpPr>
        <p:spPr>
          <a:xfrm>
            <a:off x="1243013" y="2230438"/>
            <a:ext cx="6400800" cy="2971800"/>
          </a:xfrm>
        </p:spPr>
        <p:txBody>
          <a:bodyPr/>
          <a:lstStyle/>
          <a:p>
            <a:pPr marL="0" indent="0" algn="ctr" eaLnBrk="1">
              <a:lnSpc>
                <a:spcPct val="97000"/>
              </a:lnSpc>
              <a:spcBef>
                <a:spcPts val="700"/>
              </a:spcBef>
              <a:buNone/>
              <a:defRPr/>
            </a:pPr>
            <a:endParaRPr lang="en-US" sz="2800" b="0" dirty="0" smtClean="0"/>
          </a:p>
        </p:txBody>
      </p:sp>
      <p:sp>
        <p:nvSpPr>
          <p:cNvPr id="8195" name="AutoShape 3"/>
          <p:cNvSpPr>
            <a:spLocks/>
          </p:cNvSpPr>
          <p:nvPr/>
        </p:nvSpPr>
        <p:spPr bwMode="auto">
          <a:xfrm>
            <a:off x="8562975" y="6573838"/>
            <a:ext cx="311150" cy="228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defTabSz="914400">
              <a:defRPr/>
            </a:pPr>
            <a:fld id="{2C3F209F-5D3C-E643-9382-D1861365FBB8}" type="slidenum">
              <a:rPr lang="en-US" sz="1600" b="1">
                <a:latin typeface="Arial" charset="0"/>
                <a:cs typeface="Arial" charset="0"/>
                <a:sym typeface="Arial" charset="0"/>
              </a:rPr>
              <a:pPr defTabSz="914400">
                <a:defRPr/>
              </a:pPr>
              <a:t>3</a:t>
            </a:fld>
            <a:endParaRPr lang="en-US" dirty="0">
              <a:cs typeface="Helvetica" charset="0"/>
            </a:endParaRPr>
          </a:p>
        </p:txBody>
      </p:sp>
      <p:pic>
        <p:nvPicPr>
          <p:cNvPr id="5" name="Picture 4" descr="CHDI-078-PublicationsCollage10.jpg"/>
          <p:cNvPicPr>
            <a:picLocks noChangeAspect="1"/>
          </p:cNvPicPr>
          <p:nvPr/>
        </p:nvPicPr>
        <p:blipFill>
          <a:blip r:embed="rId3">
            <a:alphaModFix amt="65000"/>
            <a:extLst>
              <a:ext uri="{28A0092B-C50C-407E-A947-70E740481C1C}">
                <a14:useLocalDpi xmlns:a14="http://schemas.microsoft.com/office/drawing/2010/main" val="0"/>
              </a:ext>
            </a:extLst>
          </a:blip>
          <a:stretch>
            <a:fillRect/>
          </a:stretch>
        </p:blipFill>
        <p:spPr>
          <a:xfrm>
            <a:off x="381000" y="381000"/>
            <a:ext cx="8534400" cy="62734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Oval 5"/>
          <p:cNvSpPr/>
          <p:nvPr/>
        </p:nvSpPr>
        <p:spPr>
          <a:xfrm>
            <a:off x="1752600" y="914400"/>
            <a:ext cx="5410200" cy="518160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lvl="0" algn="ctr">
              <a:lnSpc>
                <a:spcPct val="97000"/>
              </a:lnSpc>
              <a:spcBef>
                <a:spcPts val="700"/>
              </a:spcBef>
              <a:defRPr/>
            </a:pPr>
            <a:r>
              <a:rPr lang="en-US" sz="2800" b="1" kern="0" dirty="0" smtClean="0">
                <a:solidFill>
                  <a:schemeClr val="tx1"/>
                </a:solidFill>
              </a:rPr>
              <a:t>MISSION</a:t>
            </a:r>
          </a:p>
          <a:p>
            <a:pPr lvl="0" algn="ctr">
              <a:lnSpc>
                <a:spcPct val="97000"/>
              </a:lnSpc>
              <a:spcBef>
                <a:spcPts val="700"/>
              </a:spcBef>
              <a:defRPr/>
            </a:pPr>
            <a:endParaRPr lang="en-US" sz="2800" kern="0" dirty="0" smtClean="0">
              <a:solidFill>
                <a:srgbClr val="45037B"/>
              </a:solidFill>
            </a:endParaRPr>
          </a:p>
          <a:p>
            <a:pPr lvl="0" algn="ctr">
              <a:lnSpc>
                <a:spcPct val="97000"/>
              </a:lnSpc>
              <a:spcBef>
                <a:spcPts val="700"/>
              </a:spcBef>
              <a:defRPr/>
            </a:pPr>
            <a:r>
              <a:rPr lang="en-US" sz="2800" kern="0" dirty="0" smtClean="0">
                <a:solidFill>
                  <a:srgbClr val="45037B"/>
                </a:solidFill>
              </a:rPr>
              <a:t>Advance and inform sustainable evidence-based improvements through:</a:t>
            </a:r>
          </a:p>
          <a:p>
            <a:pPr lvl="0" algn="ctr">
              <a:lnSpc>
                <a:spcPct val="97000"/>
              </a:lnSpc>
              <a:spcBef>
                <a:spcPts val="700"/>
              </a:spcBef>
              <a:buFontTx/>
              <a:buChar char="•"/>
              <a:defRPr/>
            </a:pPr>
            <a:r>
              <a:rPr lang="en-US" sz="2800" kern="0" dirty="0" smtClean="0">
                <a:solidFill>
                  <a:srgbClr val="45037B"/>
                </a:solidFill>
              </a:rPr>
              <a:t>Programs</a:t>
            </a:r>
          </a:p>
          <a:p>
            <a:pPr lvl="0" algn="ctr">
              <a:lnSpc>
                <a:spcPct val="97000"/>
              </a:lnSpc>
              <a:spcBef>
                <a:spcPts val="700"/>
              </a:spcBef>
              <a:buFontTx/>
              <a:buChar char="•"/>
              <a:defRPr/>
            </a:pPr>
            <a:r>
              <a:rPr lang="en-US" sz="2800" kern="0" dirty="0" smtClean="0">
                <a:solidFill>
                  <a:srgbClr val="45037B"/>
                </a:solidFill>
              </a:rPr>
              <a:t>Practice</a:t>
            </a:r>
          </a:p>
          <a:p>
            <a:pPr lvl="0" algn="ctr">
              <a:lnSpc>
                <a:spcPct val="97000"/>
              </a:lnSpc>
              <a:spcBef>
                <a:spcPts val="700"/>
              </a:spcBef>
              <a:buFontTx/>
              <a:buChar char="•"/>
              <a:defRPr/>
            </a:pPr>
            <a:r>
              <a:rPr lang="en-US" sz="2800" kern="0" dirty="0" smtClean="0">
                <a:solidFill>
                  <a:srgbClr val="45037B"/>
                </a:solidFill>
              </a:rPr>
              <a:t>Policy</a:t>
            </a:r>
            <a:endParaRPr lang="en-US" sz="2800" kern="0" dirty="0">
              <a:solidFill>
                <a:srgbClr val="45037B"/>
              </a:solidFill>
            </a:endParaRPr>
          </a:p>
        </p:txBody>
      </p:sp>
    </p:spTree>
    <p:extLst>
      <p:ext uri="{BB962C8B-B14F-4D97-AF65-F5344CB8AC3E}">
        <p14:creationId xmlns:p14="http://schemas.microsoft.com/office/powerpoint/2010/main" val="81418384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p:cNvSpPr>
          <p:nvPr/>
        </p:nvSpPr>
        <p:spPr bwMode="auto">
          <a:xfrm>
            <a:off x="8562975" y="6650038"/>
            <a:ext cx="31115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p>
            <a:pPr defTabSz="914400">
              <a:defRPr/>
            </a:pPr>
            <a:fld id="{C413F608-4394-A44C-98DC-C6D2831A403D}" type="slidenum">
              <a:rPr lang="en-US" sz="1000" b="1">
                <a:latin typeface="Arial" charset="0"/>
                <a:cs typeface="Arial" charset="0"/>
                <a:sym typeface="Arial" charset="0"/>
              </a:rPr>
              <a:pPr defTabSz="914400">
                <a:defRPr/>
              </a:pPr>
              <a:t>4</a:t>
            </a:fld>
            <a:endParaRPr lang="en-US" dirty="0">
              <a:cs typeface="Helvetica" charset="0"/>
            </a:endParaRPr>
          </a:p>
        </p:txBody>
      </p:sp>
      <p:sp>
        <p:nvSpPr>
          <p:cNvPr id="10242" name="Rectangle 2"/>
          <p:cNvSpPr>
            <a:spLocks noGrp="1" noChangeArrowheads="1"/>
          </p:cNvSpPr>
          <p:nvPr>
            <p:ph type="title"/>
          </p:nvPr>
        </p:nvSpPr>
        <p:spPr>
          <a:xfrm>
            <a:off x="290513" y="593725"/>
            <a:ext cx="8562975" cy="412750"/>
          </a:xfrm>
        </p:spPr>
        <p:txBody>
          <a:bodyPr/>
          <a:lstStyle/>
          <a:p>
            <a:pPr algn="ctr" defTabSz="914400" eaLnBrk="1">
              <a:lnSpc>
                <a:spcPct val="95000"/>
              </a:lnSpc>
              <a:defRPr/>
            </a:pPr>
            <a:r>
              <a:rPr lang="en-US" b="1" dirty="0" smtClean="0">
                <a:solidFill>
                  <a:srgbClr val="000000"/>
                </a:solidFill>
                <a:latin typeface="Arial" charset="0"/>
                <a:cs typeface="Arial" charset="0"/>
                <a:sym typeface="Arial" charset="0"/>
              </a:rPr>
              <a:t>KEY AREAS</a:t>
            </a:r>
            <a:endParaRPr lang="en-US" dirty="0" smtClean="0">
              <a:solidFill>
                <a:srgbClr val="000000"/>
              </a:solidFill>
            </a:endParaRPr>
          </a:p>
        </p:txBody>
      </p:sp>
      <p:grpSp>
        <p:nvGrpSpPr>
          <p:cNvPr id="10243" name="Group 3"/>
          <p:cNvGrpSpPr>
            <a:grpSpLocks/>
          </p:cNvGrpSpPr>
          <p:nvPr/>
        </p:nvGrpSpPr>
        <p:grpSpPr bwMode="auto">
          <a:xfrm>
            <a:off x="2133600" y="1905000"/>
            <a:ext cx="2873375" cy="1295400"/>
            <a:chOff x="0" y="-5"/>
            <a:chExt cx="186" cy="90"/>
          </a:xfrm>
        </p:grpSpPr>
        <p:sp>
          <p:nvSpPr>
            <p:cNvPr id="2" name="AutoShape 4"/>
            <p:cNvSpPr>
              <a:spLocks/>
            </p:cNvSpPr>
            <p:nvPr/>
          </p:nvSpPr>
          <p:spPr bwMode="auto">
            <a:xfrm>
              <a:off x="0" y="-5"/>
              <a:ext cx="186"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lnTo>
                    <a:pt x="0" y="10800"/>
                  </a:lnTo>
                  <a:cubicBezTo>
                    <a:pt x="0" y="4835"/>
                    <a:pt x="4835" y="0"/>
                    <a:pt x="10800" y="0"/>
                  </a:cubicBezTo>
                  <a:cubicBezTo>
                    <a:pt x="16764" y="0"/>
                    <a:pt x="21600" y="4835"/>
                    <a:pt x="21600" y="10800"/>
                  </a:cubicBezTo>
                  <a:cubicBezTo>
                    <a:pt x="21600" y="16764"/>
                    <a:pt x="16764" y="21600"/>
                    <a:pt x="10800" y="21600"/>
                  </a:cubicBezTo>
                  <a:cubicBezTo>
                    <a:pt x="4835" y="21600"/>
                    <a:pt x="0" y="16764"/>
                    <a:pt x="0" y="10800"/>
                  </a:cubicBezTo>
                  <a:close/>
                </a:path>
              </a:pathLst>
            </a:custGeom>
            <a:solidFill>
              <a:srgbClr val="FFFF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914400">
                <a:defRPr/>
              </a:pPr>
              <a:endParaRPr lang="en-US" sz="1600" b="1" dirty="0">
                <a:latin typeface="Arial" charset="0"/>
                <a:cs typeface="Arial" charset="0"/>
                <a:sym typeface="Arial" charset="0"/>
              </a:endParaRPr>
            </a:p>
          </p:txBody>
        </p:sp>
        <p:sp>
          <p:nvSpPr>
            <p:cNvPr id="3" name="AutoShape 5"/>
            <p:cNvSpPr>
              <a:spLocks/>
            </p:cNvSpPr>
            <p:nvPr/>
          </p:nvSpPr>
          <p:spPr bwMode="auto">
            <a:xfrm>
              <a:off x="30" y="32"/>
              <a:ext cx="126" cy="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defTabSz="914400">
                <a:defRPr/>
              </a:pPr>
              <a:r>
                <a:rPr lang="en-US" sz="2400" b="1" dirty="0" smtClean="0">
                  <a:cs typeface="Arial" charset="0"/>
                  <a:sym typeface="Arial" charset="0"/>
                </a:rPr>
                <a:t>Pediatric Primary Care</a:t>
              </a:r>
              <a:endParaRPr lang="en-US" sz="2400" dirty="0">
                <a:cs typeface="Helvetica" charset="0"/>
              </a:endParaRPr>
            </a:p>
          </p:txBody>
        </p:sp>
      </p:grpSp>
      <p:grpSp>
        <p:nvGrpSpPr>
          <p:cNvPr id="10245" name="Group 9"/>
          <p:cNvGrpSpPr>
            <a:grpSpLocks/>
          </p:cNvGrpSpPr>
          <p:nvPr/>
        </p:nvGrpSpPr>
        <p:grpSpPr bwMode="auto">
          <a:xfrm>
            <a:off x="3290888" y="3878262"/>
            <a:ext cx="2728912" cy="1303337"/>
            <a:chOff x="0" y="0"/>
            <a:chExt cx="186" cy="90"/>
          </a:xfrm>
        </p:grpSpPr>
        <p:sp>
          <p:nvSpPr>
            <p:cNvPr id="10250" name="AutoShape 10"/>
            <p:cNvSpPr>
              <a:spLocks/>
            </p:cNvSpPr>
            <p:nvPr/>
          </p:nvSpPr>
          <p:spPr bwMode="auto">
            <a:xfrm>
              <a:off x="0" y="0"/>
              <a:ext cx="186"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lnTo>
                    <a:pt x="0" y="10800"/>
                  </a:lnTo>
                  <a:cubicBezTo>
                    <a:pt x="0" y="4835"/>
                    <a:pt x="4835" y="0"/>
                    <a:pt x="10800" y="0"/>
                  </a:cubicBezTo>
                  <a:cubicBezTo>
                    <a:pt x="16764" y="0"/>
                    <a:pt x="21600" y="4835"/>
                    <a:pt x="21600" y="10800"/>
                  </a:cubicBezTo>
                  <a:cubicBezTo>
                    <a:pt x="21600" y="16764"/>
                    <a:pt x="16764" y="21600"/>
                    <a:pt x="10800" y="21600"/>
                  </a:cubicBezTo>
                  <a:cubicBezTo>
                    <a:pt x="4835" y="21600"/>
                    <a:pt x="0" y="16764"/>
                    <a:pt x="0" y="10800"/>
                  </a:cubicBezTo>
                  <a:close/>
                </a:path>
              </a:pathLst>
            </a:custGeom>
            <a:solidFill>
              <a:schemeClr val="accent6">
                <a:lumMod val="40000"/>
                <a:lumOff val="60000"/>
              </a:schemeClr>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914400">
                <a:defRPr/>
              </a:pPr>
              <a:endParaRPr lang="en-US" sz="1600" b="1" dirty="0">
                <a:latin typeface="Arial" charset="0"/>
                <a:cs typeface="Arial" charset="0"/>
                <a:sym typeface="Arial" charset="0"/>
              </a:endParaRPr>
            </a:p>
          </p:txBody>
        </p:sp>
        <p:sp>
          <p:nvSpPr>
            <p:cNvPr id="10251" name="AutoShape 11"/>
            <p:cNvSpPr>
              <a:spLocks/>
            </p:cNvSpPr>
            <p:nvPr/>
          </p:nvSpPr>
          <p:spPr bwMode="auto">
            <a:xfrm>
              <a:off x="28" y="32"/>
              <a:ext cx="130" cy="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defTabSz="914400">
                <a:defRPr/>
              </a:pPr>
              <a:r>
                <a:rPr lang="en-US" sz="2400" b="1" dirty="0">
                  <a:cs typeface="Arial" charset="0"/>
                  <a:sym typeface="Arial" charset="0"/>
                </a:rPr>
                <a:t>Early </a:t>
              </a:r>
              <a:r>
                <a:rPr lang="en-US" sz="2400" b="1" dirty="0" smtClean="0">
                  <a:cs typeface="Arial" charset="0"/>
                  <a:sym typeface="Arial" charset="0"/>
                </a:rPr>
                <a:t>Childhood</a:t>
              </a:r>
              <a:endParaRPr lang="en-US" sz="2400" dirty="0">
                <a:cs typeface="Helvetica" charset="0"/>
              </a:endParaRPr>
            </a:p>
          </p:txBody>
        </p:sp>
      </p:grpSp>
      <p:grpSp>
        <p:nvGrpSpPr>
          <p:cNvPr id="10244" name="Group 6"/>
          <p:cNvGrpSpPr>
            <a:grpSpLocks/>
          </p:cNvGrpSpPr>
          <p:nvPr/>
        </p:nvGrpSpPr>
        <p:grpSpPr bwMode="auto">
          <a:xfrm>
            <a:off x="4267200" y="1905000"/>
            <a:ext cx="2862262" cy="1295400"/>
            <a:chOff x="0" y="-5"/>
            <a:chExt cx="186" cy="90"/>
          </a:xfrm>
        </p:grpSpPr>
        <p:sp>
          <p:nvSpPr>
            <p:cNvPr id="10247" name="AutoShape 7"/>
            <p:cNvSpPr>
              <a:spLocks/>
            </p:cNvSpPr>
            <p:nvPr/>
          </p:nvSpPr>
          <p:spPr bwMode="auto">
            <a:xfrm>
              <a:off x="0" y="-5"/>
              <a:ext cx="186"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lnTo>
                    <a:pt x="0" y="10800"/>
                  </a:lnTo>
                  <a:cubicBezTo>
                    <a:pt x="0" y="4835"/>
                    <a:pt x="4835" y="0"/>
                    <a:pt x="10800" y="0"/>
                  </a:cubicBezTo>
                  <a:cubicBezTo>
                    <a:pt x="16764" y="0"/>
                    <a:pt x="21600" y="4835"/>
                    <a:pt x="21600" y="10800"/>
                  </a:cubicBezTo>
                  <a:cubicBezTo>
                    <a:pt x="21600" y="16764"/>
                    <a:pt x="16764" y="21600"/>
                    <a:pt x="10800" y="21600"/>
                  </a:cubicBezTo>
                  <a:cubicBezTo>
                    <a:pt x="4835" y="21600"/>
                    <a:pt x="0" y="16764"/>
                    <a:pt x="0" y="10800"/>
                  </a:cubicBezTo>
                  <a:close/>
                </a:path>
              </a:pathLst>
            </a:custGeom>
            <a:solidFill>
              <a:srgbClr val="FF0000">
                <a:alpha val="43000"/>
              </a:srgbClr>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defTabSz="914400">
                <a:defRPr/>
              </a:pPr>
              <a:endParaRPr lang="en-US" sz="1600" b="1" dirty="0">
                <a:latin typeface="Arial" charset="0"/>
                <a:cs typeface="Arial" charset="0"/>
                <a:sym typeface="Arial" charset="0"/>
              </a:endParaRPr>
            </a:p>
          </p:txBody>
        </p:sp>
        <p:sp>
          <p:nvSpPr>
            <p:cNvPr id="10248" name="AutoShape 8"/>
            <p:cNvSpPr>
              <a:spLocks/>
            </p:cNvSpPr>
            <p:nvPr/>
          </p:nvSpPr>
          <p:spPr bwMode="auto">
            <a:xfrm>
              <a:off x="37" y="32"/>
              <a:ext cx="112" cy="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defTabSz="914400">
                <a:defRPr/>
              </a:pPr>
              <a:r>
                <a:rPr lang="en-US" sz="2400" b="1" dirty="0">
                  <a:cs typeface="Arial" charset="0"/>
                  <a:sym typeface="Arial" charset="0"/>
                </a:rPr>
                <a:t>Mental H</a:t>
              </a:r>
              <a:r>
                <a:rPr lang="en-US" sz="2400" b="1" dirty="0" smtClean="0">
                  <a:cs typeface="Arial" charset="0"/>
                  <a:sym typeface="Arial" charset="0"/>
                </a:rPr>
                <a:t>ealth Treatment</a:t>
              </a:r>
              <a:endParaRPr lang="en-US" sz="2400" dirty="0">
                <a:cs typeface="Helvetica" charset="0"/>
              </a:endParaRPr>
            </a:p>
          </p:txBody>
        </p:sp>
      </p:grpSp>
      <p:cxnSp>
        <p:nvCxnSpPr>
          <p:cNvPr id="17" name="Straight Connector 16"/>
          <p:cNvCxnSpPr/>
          <p:nvPr/>
        </p:nvCxnSpPr>
        <p:spPr>
          <a:xfrm>
            <a:off x="3886200" y="3200400"/>
            <a:ext cx="365760" cy="670560"/>
          </a:xfrm>
          <a:prstGeom prst="line">
            <a:avLst/>
          </a:prstGeom>
          <a:ln>
            <a:solidFill>
              <a:schemeClr val="tx1"/>
            </a:solidFill>
            <a:headEnd type="triangle" w="lg"/>
            <a:tailEnd type="triangle" w="lg"/>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029200" y="3200400"/>
            <a:ext cx="304800" cy="685800"/>
          </a:xfrm>
          <a:prstGeom prst="line">
            <a:avLst/>
          </a:prstGeom>
          <a:ln>
            <a:solidFill>
              <a:schemeClr val="tx1"/>
            </a:solidFill>
            <a:headEnd type="triangle" w="lg"/>
            <a:tailEnd type="triangle" w="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586673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CHDI’s Investment in </a:t>
            </a:r>
            <a:br>
              <a:rPr lang="en-US" dirty="0" smtClean="0"/>
            </a:br>
            <a:r>
              <a:rPr lang="en-US" dirty="0" smtClean="0"/>
              <a:t>Developmental Screening</a:t>
            </a:r>
            <a:endParaRPr lang="en-US" dirty="0"/>
          </a:p>
        </p:txBody>
      </p:sp>
      <p:sp>
        <p:nvSpPr>
          <p:cNvPr id="3" name="Content Placeholder 2"/>
          <p:cNvSpPr>
            <a:spLocks noGrp="1"/>
          </p:cNvSpPr>
          <p:nvPr>
            <p:ph idx="1"/>
          </p:nvPr>
        </p:nvSpPr>
        <p:spPr>
          <a:xfrm>
            <a:off x="685800" y="1295400"/>
            <a:ext cx="7848600" cy="4114800"/>
          </a:xfrm>
        </p:spPr>
        <p:txBody>
          <a:bodyPr/>
          <a:lstStyle/>
          <a:p>
            <a:pPr marL="0" indent="0">
              <a:buNone/>
            </a:pPr>
            <a:endParaRPr lang="en-US" dirty="0" smtClean="0"/>
          </a:p>
          <a:p>
            <a:r>
              <a:rPr lang="en-US" sz="2200" b="0" dirty="0" smtClean="0"/>
              <a:t>Outreach to pediatric providers through Educating Practices in the Community (EPIC) - with Children’s Trust Fund</a:t>
            </a:r>
          </a:p>
          <a:p>
            <a:endParaRPr lang="en-US" sz="2200" b="0" dirty="0" smtClean="0"/>
          </a:p>
          <a:p>
            <a:r>
              <a:rPr lang="en-US" sz="2200" b="0" dirty="0"/>
              <a:t>R</a:t>
            </a:r>
            <a:r>
              <a:rPr lang="en-US" sz="2200" b="0" dirty="0" smtClean="0"/>
              <a:t>eimbursement policy for developmental screening on the same day as a well child exam</a:t>
            </a:r>
          </a:p>
          <a:p>
            <a:endParaRPr lang="en-US" sz="2200" b="0" dirty="0" smtClean="0"/>
          </a:p>
          <a:p>
            <a:r>
              <a:rPr lang="en-US" sz="2200" b="0" dirty="0" smtClean="0"/>
              <a:t>Developed Maintenance of Certification QI program on developmental screening for pediatricians</a:t>
            </a:r>
          </a:p>
          <a:p>
            <a:endParaRPr lang="en-US" sz="2200" b="0" dirty="0" smtClean="0"/>
          </a:p>
          <a:p>
            <a:r>
              <a:rPr lang="en-US" sz="2200" b="0" dirty="0" smtClean="0"/>
              <a:t>Performance measure for Medicaid Medical Homes</a:t>
            </a:r>
          </a:p>
          <a:p>
            <a:endParaRPr lang="en-US" sz="2200" b="0" dirty="0" smtClean="0"/>
          </a:p>
          <a:p>
            <a:endParaRPr lang="en-US" dirty="0" smtClean="0"/>
          </a:p>
          <a:p>
            <a:endParaRPr lang="en-US" dirty="0"/>
          </a:p>
        </p:txBody>
      </p:sp>
    </p:spTree>
    <p:extLst>
      <p:ext uri="{BB962C8B-B14F-4D97-AF65-F5344CB8AC3E}">
        <p14:creationId xmlns:p14="http://schemas.microsoft.com/office/powerpoint/2010/main" val="280187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t>Screening and Surveillance:  </a:t>
            </a:r>
            <a:br>
              <a:rPr lang="en-US" dirty="0" smtClean="0"/>
            </a:br>
            <a:r>
              <a:rPr lang="en-US" dirty="0" smtClean="0"/>
              <a:t>Crucial in Early Years</a:t>
            </a:r>
          </a:p>
        </p:txBody>
      </p:sp>
      <p:sp>
        <p:nvSpPr>
          <p:cNvPr id="4099" name="Content Placeholder 2"/>
          <p:cNvSpPr>
            <a:spLocks noGrp="1"/>
          </p:cNvSpPr>
          <p:nvPr>
            <p:ph idx="1"/>
          </p:nvPr>
        </p:nvSpPr>
        <p:spPr>
          <a:xfrm>
            <a:off x="1219200" y="1905000"/>
            <a:ext cx="6477000" cy="3810000"/>
          </a:xfrm>
        </p:spPr>
        <p:txBody>
          <a:bodyPr/>
          <a:lstStyle/>
          <a:p>
            <a:pPr eaLnBrk="1" hangingPunct="1"/>
            <a:r>
              <a:rPr lang="en-US" sz="2800" b="0" dirty="0" smtClean="0"/>
              <a:t>Early brain development </a:t>
            </a:r>
          </a:p>
          <a:p>
            <a:pPr eaLnBrk="1" hangingPunct="1"/>
            <a:endParaRPr lang="en-US" sz="2800" b="0" dirty="0"/>
          </a:p>
          <a:p>
            <a:pPr eaLnBrk="1" hangingPunct="1"/>
            <a:r>
              <a:rPr lang="en-US" sz="2800" b="0" dirty="0" smtClean="0"/>
              <a:t>20% of children at risk for delays </a:t>
            </a:r>
          </a:p>
          <a:p>
            <a:pPr eaLnBrk="1" hangingPunct="1"/>
            <a:endParaRPr lang="en-US" sz="2800" b="0" dirty="0"/>
          </a:p>
          <a:p>
            <a:pPr eaLnBrk="1" hangingPunct="1"/>
            <a:r>
              <a:rPr lang="en-US" sz="2800" b="0" dirty="0" smtClean="0"/>
              <a:t>Intervening early is the best investment</a:t>
            </a:r>
            <a:endParaRPr lang="en-US" b="0" dirty="0" smtClean="0"/>
          </a:p>
        </p:txBody>
      </p:sp>
    </p:spTree>
    <p:extLst>
      <p:ext uri="{BB962C8B-B14F-4D97-AF65-F5344CB8AC3E}">
        <p14:creationId xmlns:p14="http://schemas.microsoft.com/office/powerpoint/2010/main" val="812169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smtClean="0"/>
              <a:t>Screening is Only the First Step</a:t>
            </a:r>
            <a:endParaRPr lang="en-US" dirty="0"/>
          </a:p>
        </p:txBody>
      </p:sp>
      <p:sp>
        <p:nvSpPr>
          <p:cNvPr id="3075" name="Rectangle 3"/>
          <p:cNvSpPr>
            <a:spLocks noGrp="1" noChangeArrowheads="1"/>
          </p:cNvSpPr>
          <p:nvPr>
            <p:ph type="body" idx="1"/>
          </p:nvPr>
        </p:nvSpPr>
        <p:spPr>
          <a:xfrm>
            <a:off x="1143000" y="2133600"/>
            <a:ext cx="6934200" cy="2514600"/>
          </a:xfrm>
        </p:spPr>
        <p:txBody>
          <a:bodyPr/>
          <a:lstStyle/>
          <a:p>
            <a:pPr marL="514350" indent="-514350">
              <a:lnSpc>
                <a:spcPct val="150000"/>
              </a:lnSpc>
              <a:buFont typeface="+mj-lt"/>
              <a:buAutoNum type="arabicPeriod"/>
            </a:pPr>
            <a:r>
              <a:rPr lang="en-US" sz="2800" b="0" dirty="0" smtClean="0"/>
              <a:t>Screening</a:t>
            </a:r>
          </a:p>
          <a:p>
            <a:pPr marL="514350" indent="-514350">
              <a:lnSpc>
                <a:spcPct val="150000"/>
              </a:lnSpc>
              <a:buFont typeface="+mj-lt"/>
              <a:buAutoNum type="arabicPeriod"/>
            </a:pPr>
            <a:r>
              <a:rPr lang="en-US" sz="2800" b="0" dirty="0" smtClean="0"/>
              <a:t>Assessment </a:t>
            </a:r>
          </a:p>
          <a:p>
            <a:pPr marL="514350" indent="-514350">
              <a:lnSpc>
                <a:spcPct val="150000"/>
              </a:lnSpc>
              <a:buFont typeface="+mj-lt"/>
              <a:buAutoNum type="arabicPeriod"/>
            </a:pPr>
            <a:r>
              <a:rPr lang="en-US" sz="2800" b="0" dirty="0" smtClean="0"/>
              <a:t>Connection to services</a:t>
            </a:r>
          </a:p>
          <a:p>
            <a:pPr marL="514350" indent="-514350">
              <a:lnSpc>
                <a:spcPct val="150000"/>
              </a:lnSpc>
              <a:buFont typeface="+mj-lt"/>
              <a:buAutoNum type="arabicPeriod"/>
            </a:pPr>
            <a:r>
              <a:rPr lang="en-US" sz="2800" b="0" dirty="0" smtClean="0"/>
              <a:t>Intervention</a:t>
            </a:r>
            <a:endParaRPr lang="en-US" sz="2800" b="0" dirty="0"/>
          </a:p>
          <a:p>
            <a:endParaRPr lang="en-US" sz="2400" dirty="0" smtClean="0"/>
          </a:p>
          <a:p>
            <a:endParaRPr lang="en-US" dirty="0" smtClean="0"/>
          </a:p>
          <a:p>
            <a:endParaRPr lang="en-US"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Screening Youngest Children</a:t>
            </a:r>
            <a:endParaRPr lang="en-US" dirty="0"/>
          </a:p>
        </p:txBody>
      </p:sp>
      <p:sp>
        <p:nvSpPr>
          <p:cNvPr id="3" name="Content Placeholder 2"/>
          <p:cNvSpPr>
            <a:spLocks noGrp="1"/>
          </p:cNvSpPr>
          <p:nvPr>
            <p:ph idx="1"/>
          </p:nvPr>
        </p:nvSpPr>
        <p:spPr>
          <a:xfrm>
            <a:off x="1447800" y="1752600"/>
            <a:ext cx="6934200" cy="2438400"/>
          </a:xfrm>
        </p:spPr>
        <p:txBody>
          <a:bodyPr/>
          <a:lstStyle/>
          <a:p>
            <a:r>
              <a:rPr lang="en-US" sz="2800" b="0" dirty="0" smtClean="0"/>
              <a:t>Ages and Stages Questionnaire – ASQ/ASQ-SE</a:t>
            </a:r>
          </a:p>
          <a:p>
            <a:endParaRPr lang="en-US" sz="2800" b="0" dirty="0"/>
          </a:p>
          <a:p>
            <a:r>
              <a:rPr lang="en-US" sz="2800" b="0" dirty="0" smtClean="0"/>
              <a:t>Parental Evaluation of Developmental Status - PEDS</a:t>
            </a:r>
          </a:p>
          <a:p>
            <a:endParaRPr lang="en-US" sz="2800" b="0" dirty="0"/>
          </a:p>
          <a:p>
            <a:r>
              <a:rPr lang="en-US" sz="2800" b="0" dirty="0" smtClean="0"/>
              <a:t>Modified Checklist for Autism in Children – M-CHAT</a:t>
            </a:r>
            <a:endParaRPr lang="en-US" sz="2800" b="0" dirty="0"/>
          </a:p>
        </p:txBody>
      </p:sp>
    </p:spTree>
    <p:extLst>
      <p:ext uri="{BB962C8B-B14F-4D97-AF65-F5344CB8AC3E}">
        <p14:creationId xmlns:p14="http://schemas.microsoft.com/office/powerpoint/2010/main" val="3536657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Parents as Partners in Screening</a:t>
            </a:r>
            <a:endParaRPr lang="en-US" dirty="0"/>
          </a:p>
        </p:txBody>
      </p:sp>
      <p:sp>
        <p:nvSpPr>
          <p:cNvPr id="3" name="Content Placeholder 2"/>
          <p:cNvSpPr>
            <a:spLocks noGrp="1"/>
          </p:cNvSpPr>
          <p:nvPr>
            <p:ph idx="1"/>
          </p:nvPr>
        </p:nvSpPr>
        <p:spPr>
          <a:xfrm>
            <a:off x="1371600" y="2057400"/>
            <a:ext cx="6400800" cy="2590800"/>
          </a:xfrm>
        </p:spPr>
        <p:txBody>
          <a:bodyPr/>
          <a:lstStyle/>
          <a:p>
            <a:r>
              <a:rPr lang="en-US" sz="2800" b="0" dirty="0" smtClean="0"/>
              <a:t>Tools elicit parental concern</a:t>
            </a:r>
          </a:p>
          <a:p>
            <a:endParaRPr lang="en-US" sz="2800" b="0" dirty="0" smtClean="0"/>
          </a:p>
          <a:p>
            <a:r>
              <a:rPr lang="en-US" sz="2800" b="0" dirty="0" smtClean="0"/>
              <a:t>Considers child’s abilities over time</a:t>
            </a:r>
          </a:p>
          <a:p>
            <a:endParaRPr lang="en-US" sz="2800" b="0" dirty="0" smtClean="0"/>
          </a:p>
          <a:p>
            <a:r>
              <a:rPr lang="en-US" sz="2800" b="0" dirty="0" smtClean="0"/>
              <a:t>Critical to engaging parents in developmental promotion</a:t>
            </a:r>
            <a:endParaRPr lang="en-US" sz="2800" b="0" dirty="0"/>
          </a:p>
        </p:txBody>
      </p:sp>
    </p:spTree>
    <p:extLst>
      <p:ext uri="{BB962C8B-B14F-4D97-AF65-F5344CB8AC3E}">
        <p14:creationId xmlns:p14="http://schemas.microsoft.com/office/powerpoint/2010/main" val="3855058323"/>
      </p:ext>
    </p:extLst>
  </p:cSld>
  <p:clrMapOvr>
    <a:masterClrMapping/>
  </p:clrMapOvr>
</p:sld>
</file>

<file path=ppt/theme/theme1.xml><?xml version="1.0" encoding="utf-8"?>
<a:theme xmlns:a="http://schemas.openxmlformats.org/drawingml/2006/main" name="CHDI Presentation Template">
  <a:themeElements>
    <a:clrScheme name="CHDI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DI Presentation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HDI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DI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DI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DI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DI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DI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DI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DI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DI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DI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DI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DI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CHDI Presentation Template.pot</Template>
  <TotalTime>6141</TotalTime>
  <Words>751</Words>
  <Application>Microsoft Office PowerPoint</Application>
  <PresentationFormat>On-screen Show (4:3)</PresentationFormat>
  <Paragraphs>132</Paragraphs>
  <Slides>16</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CHDI Presentation Template</vt:lpstr>
      <vt:lpstr>Document</vt:lpstr>
      <vt:lpstr>The Earlier The Better: Developmental Screening for Connecticut’s Young Children</vt:lpstr>
      <vt:lpstr>CHDI VISION </vt:lpstr>
      <vt:lpstr>PowerPoint Presentation</vt:lpstr>
      <vt:lpstr>KEY AREAS</vt:lpstr>
      <vt:lpstr>CHDI’s Investment in  Developmental Screening</vt:lpstr>
      <vt:lpstr>Screening and Surveillance:   Crucial in Early Years</vt:lpstr>
      <vt:lpstr>Screening is Only the First Step</vt:lpstr>
      <vt:lpstr>Tools for Screening Youngest Children</vt:lpstr>
      <vt:lpstr>Parents as Partners in Screening</vt:lpstr>
      <vt:lpstr>Screening in Connecticut</vt:lpstr>
      <vt:lpstr>PowerPoint Presentation</vt:lpstr>
      <vt:lpstr>Screening in other Connecticut sites</vt:lpstr>
      <vt:lpstr>Challenges</vt:lpstr>
      <vt:lpstr>Recommendations</vt:lpstr>
      <vt:lpstr>Opportunities in Connecticut</vt:lpstr>
      <vt:lpstr>PowerPoint Presentation</vt:lpstr>
    </vt:vector>
  </TitlesOfParts>
  <Company>UCHC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Mora</dc:creator>
  <cp:lastModifiedBy>W2K</cp:lastModifiedBy>
  <cp:revision>55</cp:revision>
  <cp:lastPrinted>2013-10-29T19:53:55Z</cp:lastPrinted>
  <dcterms:created xsi:type="dcterms:W3CDTF">2006-02-15T21:12:37Z</dcterms:created>
  <dcterms:modified xsi:type="dcterms:W3CDTF">2013-11-01T12:41:48Z</dcterms:modified>
</cp:coreProperties>
</file>