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2" r:id="rId3"/>
    <p:sldId id="264" r:id="rId4"/>
    <p:sldId id="263" r:id="rId5"/>
    <p:sldId id="291" r:id="rId6"/>
    <p:sldId id="292" r:id="rId7"/>
    <p:sldId id="297" r:id="rId8"/>
    <p:sldId id="266" r:id="rId9"/>
    <p:sldId id="305" r:id="rId10"/>
    <p:sldId id="306" r:id="rId11"/>
    <p:sldId id="265" r:id="rId12"/>
    <p:sldId id="261" r:id="rId13"/>
    <p:sldId id="307" r:id="rId14"/>
    <p:sldId id="317" r:id="rId15"/>
    <p:sldId id="304" r:id="rId16"/>
    <p:sldId id="310" r:id="rId17"/>
    <p:sldId id="311" r:id="rId18"/>
    <p:sldId id="312" r:id="rId19"/>
    <p:sldId id="313" r:id="rId20"/>
    <p:sldId id="314" r:id="rId21"/>
    <p:sldId id="322" r:id="rId22"/>
    <p:sldId id="323" r:id="rId23"/>
    <p:sldId id="318" r:id="rId24"/>
    <p:sldId id="320" r:id="rId25"/>
    <p:sldId id="32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08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190FFB-CE7D-4045-9B6D-5197D9F49503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F94173E3-B5CD-4F82-9AB1-1B3730AB00AF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ENHANCING THE WELL-BEING AND RESILIENCE OF THOSE WORKING IN THE SYSTEM</a:t>
          </a:r>
          <a:endParaRPr lang="en-US" b="1" dirty="0">
            <a:solidFill>
              <a:schemeClr val="tx1"/>
            </a:solidFill>
          </a:endParaRPr>
        </a:p>
      </dgm:t>
    </dgm:pt>
    <dgm:pt modelId="{0C6BCD11-A7C8-436F-8B73-099131B171C6}" type="parTrans" cxnId="{372358B9-8BC7-44F1-A0FE-7D35E1DE44B5}">
      <dgm:prSet/>
      <dgm:spPr/>
      <dgm:t>
        <a:bodyPr/>
        <a:lstStyle/>
        <a:p>
          <a:endParaRPr lang="en-US"/>
        </a:p>
      </dgm:t>
    </dgm:pt>
    <dgm:pt modelId="{5EE06EE7-69A6-417E-A1FC-C1FBF3BAC259}" type="sibTrans" cxnId="{372358B9-8BC7-44F1-A0FE-7D35E1DE44B5}">
      <dgm:prSet/>
      <dgm:spPr/>
      <dgm:t>
        <a:bodyPr/>
        <a:lstStyle/>
        <a:p>
          <a:endParaRPr lang="en-US"/>
        </a:p>
      </dgm:t>
    </dgm:pt>
    <dgm:pt modelId="{6C835D24-FA7C-45EA-8C28-7E53953A444D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ENHANCING FAMILY WELL-BEING AND RESILIENCE</a:t>
          </a:r>
          <a:endParaRPr lang="en-US" b="1" dirty="0">
            <a:solidFill>
              <a:schemeClr val="tx1"/>
            </a:solidFill>
          </a:endParaRPr>
        </a:p>
      </dgm:t>
    </dgm:pt>
    <dgm:pt modelId="{89B48D19-34BE-4387-8288-65896FE2FF55}" type="parTrans" cxnId="{2AF6300C-33CB-4695-BFAE-EBB14F78D905}">
      <dgm:prSet/>
      <dgm:spPr/>
      <dgm:t>
        <a:bodyPr/>
        <a:lstStyle/>
        <a:p>
          <a:endParaRPr lang="en-US"/>
        </a:p>
      </dgm:t>
    </dgm:pt>
    <dgm:pt modelId="{9AC823EB-C1A8-4573-8495-745D33C66640}" type="sibTrans" cxnId="{2AF6300C-33CB-4695-BFAE-EBB14F78D905}">
      <dgm:prSet/>
      <dgm:spPr/>
      <dgm:t>
        <a:bodyPr/>
        <a:lstStyle/>
        <a:p>
          <a:endParaRPr lang="en-US"/>
        </a:p>
      </dgm:t>
    </dgm:pt>
    <dgm:pt modelId="{B502A579-14D7-4676-8F0F-28752254BE76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Arial Rounded MT Bold" pitchFamily="34" charset="0"/>
            </a:rPr>
            <a:t> PARTNERING    </a:t>
          </a:r>
          <a:r>
            <a:rPr lang="en-US" sz="1600" b="1" dirty="0" smtClean="0">
              <a:solidFill>
                <a:schemeClr val="tx1"/>
              </a:solidFill>
              <a:latin typeface="Arial Rounded MT Bold" pitchFamily="34" charset="0"/>
            </a:rPr>
            <a:t>OF CHILD-SERVING </a:t>
          </a:r>
          <a:r>
            <a:rPr lang="en-US" sz="1600" b="1" dirty="0" smtClean="0">
              <a:solidFill>
                <a:schemeClr val="tx1"/>
              </a:solidFill>
              <a:latin typeface="Arial Rounded MT Bold" pitchFamily="34" charset="0"/>
            </a:rPr>
            <a:t>AGENCIES AND SYSTEMS </a:t>
          </a:r>
          <a:endParaRPr lang="en-US" sz="1600" b="1" dirty="0">
            <a:solidFill>
              <a:schemeClr val="tx1"/>
            </a:solidFill>
            <a:latin typeface="Arial Rounded MT Bold" pitchFamily="34" charset="0"/>
          </a:endParaRPr>
        </a:p>
      </dgm:t>
    </dgm:pt>
    <dgm:pt modelId="{48D707FD-7141-4B6C-B145-A85D72657C0D}" type="parTrans" cxnId="{D8A58653-7DBA-4F0E-A69F-3452BF211951}">
      <dgm:prSet/>
      <dgm:spPr/>
      <dgm:t>
        <a:bodyPr/>
        <a:lstStyle/>
        <a:p>
          <a:endParaRPr lang="en-US"/>
        </a:p>
      </dgm:t>
    </dgm:pt>
    <dgm:pt modelId="{DF01BCE1-0981-497F-94ED-03D3D92CFC66}" type="sibTrans" cxnId="{D8A58653-7DBA-4F0E-A69F-3452BF211951}">
      <dgm:prSet/>
      <dgm:spPr/>
      <dgm:t>
        <a:bodyPr/>
        <a:lstStyle/>
        <a:p>
          <a:endParaRPr lang="en-US"/>
        </a:p>
      </dgm:t>
    </dgm:pt>
    <dgm:pt modelId="{6951FDC7-F181-4C42-87DE-D4344367D409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MAXIMIZE PHYSICAL AND PSYCHOLOGICAL SAFETY FOR THE CHILD AND FAMILY</a:t>
          </a:r>
          <a:endParaRPr lang="en-US" dirty="0">
            <a:solidFill>
              <a:schemeClr val="tx1"/>
            </a:solidFill>
          </a:endParaRPr>
        </a:p>
      </dgm:t>
    </dgm:pt>
    <dgm:pt modelId="{BF988F1A-CA9D-400B-809F-BFC67C8F4346}" type="parTrans" cxnId="{D2993E12-E301-4DCB-A2D6-099ADC820482}">
      <dgm:prSet/>
      <dgm:spPr/>
      <dgm:t>
        <a:bodyPr/>
        <a:lstStyle/>
        <a:p>
          <a:endParaRPr lang="en-US"/>
        </a:p>
      </dgm:t>
    </dgm:pt>
    <dgm:pt modelId="{0594E2D2-4726-4972-BCED-2B70B479FAF2}" type="sibTrans" cxnId="{D2993E12-E301-4DCB-A2D6-099ADC820482}">
      <dgm:prSet/>
      <dgm:spPr/>
      <dgm:t>
        <a:bodyPr/>
        <a:lstStyle/>
        <a:p>
          <a:endParaRPr lang="en-US"/>
        </a:p>
      </dgm:t>
    </dgm:pt>
    <dgm:pt modelId="{B1871836-FC03-4650-9CF3-67B94F6C29BA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IDENTIFY TRAUMA-RELATED NEEDS FOR THE CHILD AND FAMILY</a:t>
          </a:r>
          <a:r>
            <a:rPr lang="en-US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4AC66346-AD0A-4881-9573-C58EDEB60AD5}" type="parTrans" cxnId="{ED73DA5E-0CDC-4BE9-964C-8519FD152BC3}">
      <dgm:prSet/>
      <dgm:spPr/>
      <dgm:t>
        <a:bodyPr/>
        <a:lstStyle/>
        <a:p>
          <a:endParaRPr lang="en-US"/>
        </a:p>
      </dgm:t>
    </dgm:pt>
    <dgm:pt modelId="{96DBAC6B-D96A-4CEB-9FDB-8838FAB3B755}" type="sibTrans" cxnId="{ED73DA5E-0CDC-4BE9-964C-8519FD152BC3}">
      <dgm:prSet/>
      <dgm:spPr/>
      <dgm:t>
        <a:bodyPr/>
        <a:lstStyle/>
        <a:p>
          <a:endParaRPr lang="en-US"/>
        </a:p>
      </dgm:t>
    </dgm:pt>
    <dgm:pt modelId="{A3B33DD4-2C25-46FE-9AC0-D95CA0B4A173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ENHANCING CHILD WELL-BEING AND RESILIENCE </a:t>
          </a:r>
          <a:endParaRPr lang="en-US" b="1" dirty="0">
            <a:solidFill>
              <a:schemeClr val="tx1"/>
            </a:solidFill>
          </a:endParaRPr>
        </a:p>
      </dgm:t>
    </dgm:pt>
    <dgm:pt modelId="{1762711A-478A-4B49-BBAE-4E73D19A15AC}" type="parTrans" cxnId="{BFAA8933-25D7-4F63-A7DC-D53C23FC88E2}">
      <dgm:prSet/>
      <dgm:spPr/>
      <dgm:t>
        <a:bodyPr/>
        <a:lstStyle/>
        <a:p>
          <a:endParaRPr lang="en-US"/>
        </a:p>
      </dgm:t>
    </dgm:pt>
    <dgm:pt modelId="{7FC05497-628B-40F8-A74E-7B22040E9E7A}" type="sibTrans" cxnId="{BFAA8933-25D7-4F63-A7DC-D53C23FC88E2}">
      <dgm:prSet/>
      <dgm:spPr/>
      <dgm:t>
        <a:bodyPr/>
        <a:lstStyle/>
        <a:p>
          <a:endParaRPr lang="en-US"/>
        </a:p>
      </dgm:t>
    </dgm:pt>
    <dgm:pt modelId="{C3FADC40-2F14-40D1-9BB6-30C8E484BE41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PARTNERING WITH </a:t>
          </a:r>
          <a:r>
            <a:rPr lang="en-US" b="1" dirty="0" smtClean="0">
              <a:solidFill>
                <a:schemeClr val="tx1"/>
              </a:solidFill>
            </a:rPr>
            <a:t>FAMILIES </a:t>
          </a:r>
          <a:endParaRPr lang="en-US" dirty="0">
            <a:solidFill>
              <a:schemeClr val="tx1"/>
            </a:solidFill>
          </a:endParaRPr>
        </a:p>
      </dgm:t>
    </dgm:pt>
    <dgm:pt modelId="{3314D596-0812-4A6C-BC4F-F8641A02B819}" type="parTrans" cxnId="{1FCD5E82-8E63-493E-9873-0AE42550235A}">
      <dgm:prSet/>
      <dgm:spPr/>
      <dgm:t>
        <a:bodyPr/>
        <a:lstStyle/>
        <a:p>
          <a:endParaRPr lang="en-US"/>
        </a:p>
      </dgm:t>
    </dgm:pt>
    <dgm:pt modelId="{DB634DC6-99F8-495B-B2C0-BC9210A490BD}" type="sibTrans" cxnId="{1FCD5E82-8E63-493E-9873-0AE42550235A}">
      <dgm:prSet/>
      <dgm:spPr/>
      <dgm:t>
        <a:bodyPr/>
        <a:lstStyle/>
        <a:p>
          <a:endParaRPr lang="en-US"/>
        </a:p>
      </dgm:t>
    </dgm:pt>
    <dgm:pt modelId="{B64BF42A-161B-4A12-BF94-74F8716A16A5}" type="pres">
      <dgm:prSet presAssocID="{5A190FFB-CE7D-4045-9B6D-5197D9F49503}" presName="compositeShape" presStyleCnt="0">
        <dgm:presLayoutVars>
          <dgm:chMax val="7"/>
          <dgm:dir/>
          <dgm:resizeHandles val="exact"/>
        </dgm:presLayoutVars>
      </dgm:prSet>
      <dgm:spPr/>
    </dgm:pt>
    <dgm:pt modelId="{D12429E8-75D2-4E75-8822-76455A6C9282}" type="pres">
      <dgm:prSet presAssocID="{5A190FFB-CE7D-4045-9B6D-5197D9F49503}" presName="wedge1" presStyleLbl="node1" presStyleIdx="0" presStyleCnt="7"/>
      <dgm:spPr/>
      <dgm:t>
        <a:bodyPr/>
        <a:lstStyle/>
        <a:p>
          <a:endParaRPr lang="en-US"/>
        </a:p>
      </dgm:t>
    </dgm:pt>
    <dgm:pt modelId="{AF8CF14C-3A7B-4AF7-9702-ACAECC3C3B70}" type="pres">
      <dgm:prSet presAssocID="{5A190FFB-CE7D-4045-9B6D-5197D9F49503}" presName="dummy1a" presStyleCnt="0"/>
      <dgm:spPr/>
    </dgm:pt>
    <dgm:pt modelId="{DC91DF3C-FC89-4F2A-959F-32B634555B3A}" type="pres">
      <dgm:prSet presAssocID="{5A190FFB-CE7D-4045-9B6D-5197D9F49503}" presName="dummy1b" presStyleCnt="0"/>
      <dgm:spPr/>
    </dgm:pt>
    <dgm:pt modelId="{E8259322-946D-462A-857A-C9F807921282}" type="pres">
      <dgm:prSet presAssocID="{5A190FFB-CE7D-4045-9B6D-5197D9F49503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4F62B-817C-4331-BAF7-13E657FE01E6}" type="pres">
      <dgm:prSet presAssocID="{5A190FFB-CE7D-4045-9B6D-5197D9F49503}" presName="wedge2" presStyleLbl="node1" presStyleIdx="1" presStyleCnt="7"/>
      <dgm:spPr/>
      <dgm:t>
        <a:bodyPr/>
        <a:lstStyle/>
        <a:p>
          <a:endParaRPr lang="en-US"/>
        </a:p>
      </dgm:t>
    </dgm:pt>
    <dgm:pt modelId="{BBB91323-E19E-4710-BCC8-B2A2DBCC1BB4}" type="pres">
      <dgm:prSet presAssocID="{5A190FFB-CE7D-4045-9B6D-5197D9F49503}" presName="dummy2a" presStyleCnt="0"/>
      <dgm:spPr/>
    </dgm:pt>
    <dgm:pt modelId="{E1A9F314-F3FA-42F1-875B-3CE8E3EE4CA7}" type="pres">
      <dgm:prSet presAssocID="{5A190FFB-CE7D-4045-9B6D-5197D9F49503}" presName="dummy2b" presStyleCnt="0"/>
      <dgm:spPr/>
    </dgm:pt>
    <dgm:pt modelId="{82A04201-6976-4158-9B59-3AC046E7065A}" type="pres">
      <dgm:prSet presAssocID="{5A190FFB-CE7D-4045-9B6D-5197D9F49503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E386AE-BF0C-4537-849C-72D438E9421A}" type="pres">
      <dgm:prSet presAssocID="{5A190FFB-CE7D-4045-9B6D-5197D9F49503}" presName="wedge3" presStyleLbl="node1" presStyleIdx="2" presStyleCnt="7"/>
      <dgm:spPr/>
      <dgm:t>
        <a:bodyPr/>
        <a:lstStyle/>
        <a:p>
          <a:endParaRPr lang="en-US"/>
        </a:p>
      </dgm:t>
    </dgm:pt>
    <dgm:pt modelId="{A3A9A3A1-70FB-49DD-96C8-5D3705314034}" type="pres">
      <dgm:prSet presAssocID="{5A190FFB-CE7D-4045-9B6D-5197D9F49503}" presName="dummy3a" presStyleCnt="0"/>
      <dgm:spPr/>
    </dgm:pt>
    <dgm:pt modelId="{ACD682A8-7D0C-44AB-91BE-27976DDA85EE}" type="pres">
      <dgm:prSet presAssocID="{5A190FFB-CE7D-4045-9B6D-5197D9F49503}" presName="dummy3b" presStyleCnt="0"/>
      <dgm:spPr/>
    </dgm:pt>
    <dgm:pt modelId="{F6EFA8E6-4B7E-45A7-8B78-9FC948E8066C}" type="pres">
      <dgm:prSet presAssocID="{5A190FFB-CE7D-4045-9B6D-5197D9F49503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6CD062-D1F2-4EDB-BF57-D85917A3596B}" type="pres">
      <dgm:prSet presAssocID="{5A190FFB-CE7D-4045-9B6D-5197D9F49503}" presName="wedge4" presStyleLbl="node1" presStyleIdx="3" presStyleCnt="7"/>
      <dgm:spPr/>
      <dgm:t>
        <a:bodyPr/>
        <a:lstStyle/>
        <a:p>
          <a:endParaRPr lang="en-US"/>
        </a:p>
      </dgm:t>
    </dgm:pt>
    <dgm:pt modelId="{2B958791-86F9-4AE2-872B-A2712FEF774A}" type="pres">
      <dgm:prSet presAssocID="{5A190FFB-CE7D-4045-9B6D-5197D9F49503}" presName="dummy4a" presStyleCnt="0"/>
      <dgm:spPr/>
    </dgm:pt>
    <dgm:pt modelId="{1C39CA3F-2365-41E4-802C-681F3E1E7F60}" type="pres">
      <dgm:prSet presAssocID="{5A190FFB-CE7D-4045-9B6D-5197D9F49503}" presName="dummy4b" presStyleCnt="0"/>
      <dgm:spPr/>
    </dgm:pt>
    <dgm:pt modelId="{4809E072-211A-44BF-B733-3FCC7D693FF0}" type="pres">
      <dgm:prSet presAssocID="{5A190FFB-CE7D-4045-9B6D-5197D9F49503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5194D-60B4-4558-9E91-A489A5656170}" type="pres">
      <dgm:prSet presAssocID="{5A190FFB-CE7D-4045-9B6D-5197D9F49503}" presName="wedge5" presStyleLbl="node1" presStyleIdx="4" presStyleCnt="7"/>
      <dgm:spPr/>
      <dgm:t>
        <a:bodyPr/>
        <a:lstStyle/>
        <a:p>
          <a:endParaRPr lang="en-US"/>
        </a:p>
      </dgm:t>
    </dgm:pt>
    <dgm:pt modelId="{D40840DB-118A-4DA5-B051-D6C6DCD67BF7}" type="pres">
      <dgm:prSet presAssocID="{5A190FFB-CE7D-4045-9B6D-5197D9F49503}" presName="dummy5a" presStyleCnt="0"/>
      <dgm:spPr/>
    </dgm:pt>
    <dgm:pt modelId="{00783002-3B76-42C6-8ACE-85D09A67BD9A}" type="pres">
      <dgm:prSet presAssocID="{5A190FFB-CE7D-4045-9B6D-5197D9F49503}" presName="dummy5b" presStyleCnt="0"/>
      <dgm:spPr/>
    </dgm:pt>
    <dgm:pt modelId="{7A749FCC-51D2-4DA4-92C0-305F85B15279}" type="pres">
      <dgm:prSet presAssocID="{5A190FFB-CE7D-4045-9B6D-5197D9F49503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E4A1F-32D4-46DA-8FC2-BB3D5ED7A5BF}" type="pres">
      <dgm:prSet presAssocID="{5A190FFB-CE7D-4045-9B6D-5197D9F49503}" presName="wedge6" presStyleLbl="node1" presStyleIdx="5" presStyleCnt="7"/>
      <dgm:spPr/>
      <dgm:t>
        <a:bodyPr/>
        <a:lstStyle/>
        <a:p>
          <a:endParaRPr lang="en-US"/>
        </a:p>
      </dgm:t>
    </dgm:pt>
    <dgm:pt modelId="{12F5528C-43FB-46B2-B581-1FFEF0D4099F}" type="pres">
      <dgm:prSet presAssocID="{5A190FFB-CE7D-4045-9B6D-5197D9F49503}" presName="dummy6a" presStyleCnt="0"/>
      <dgm:spPr/>
    </dgm:pt>
    <dgm:pt modelId="{48104628-0733-42C4-BFE0-9D91B7623D41}" type="pres">
      <dgm:prSet presAssocID="{5A190FFB-CE7D-4045-9B6D-5197D9F49503}" presName="dummy6b" presStyleCnt="0"/>
      <dgm:spPr/>
    </dgm:pt>
    <dgm:pt modelId="{C5816A07-D4E3-4325-8CBA-9896C05E37CC}" type="pres">
      <dgm:prSet presAssocID="{5A190FFB-CE7D-4045-9B6D-5197D9F49503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CDD0A5-8EC2-495B-A30E-BEFE3C18E545}" type="pres">
      <dgm:prSet presAssocID="{5A190FFB-CE7D-4045-9B6D-5197D9F49503}" presName="wedge7" presStyleLbl="node1" presStyleIdx="6" presStyleCnt="7"/>
      <dgm:spPr/>
      <dgm:t>
        <a:bodyPr/>
        <a:lstStyle/>
        <a:p>
          <a:endParaRPr lang="en-US"/>
        </a:p>
      </dgm:t>
    </dgm:pt>
    <dgm:pt modelId="{9BBE2187-56B8-4201-A59E-7BA18A2F43D5}" type="pres">
      <dgm:prSet presAssocID="{5A190FFB-CE7D-4045-9B6D-5197D9F49503}" presName="dummy7a" presStyleCnt="0"/>
      <dgm:spPr/>
    </dgm:pt>
    <dgm:pt modelId="{D14EFD6B-C6E7-426B-B893-7523DF275E66}" type="pres">
      <dgm:prSet presAssocID="{5A190FFB-CE7D-4045-9B6D-5197D9F49503}" presName="dummy7b" presStyleCnt="0"/>
      <dgm:spPr/>
    </dgm:pt>
    <dgm:pt modelId="{22FAAF59-556A-4F3A-8A0D-C4D063017EE4}" type="pres">
      <dgm:prSet presAssocID="{5A190FFB-CE7D-4045-9B6D-5197D9F49503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273394-1DCF-4E46-BB0C-632B37975DF1}" type="pres">
      <dgm:prSet presAssocID="{5EE06EE7-69A6-417E-A1FC-C1FBF3BAC259}" presName="arrowWedge1" presStyleLbl="fgSibTrans2D1" presStyleIdx="0" presStyleCnt="7"/>
      <dgm:spPr/>
    </dgm:pt>
    <dgm:pt modelId="{0671EECF-9B20-4B66-8B41-B92DC40C32B7}" type="pres">
      <dgm:prSet presAssocID="{96DBAC6B-D96A-4CEB-9FDB-8838FAB3B755}" presName="arrowWedge2" presStyleLbl="fgSibTrans2D1" presStyleIdx="1" presStyleCnt="7"/>
      <dgm:spPr/>
    </dgm:pt>
    <dgm:pt modelId="{A6AB5FCC-C515-4D65-809E-E20F63AF4AFE}" type="pres">
      <dgm:prSet presAssocID="{0594E2D2-4726-4972-BCED-2B70B479FAF2}" presName="arrowWedge3" presStyleLbl="fgSibTrans2D1" presStyleIdx="2" presStyleCnt="7"/>
      <dgm:spPr/>
    </dgm:pt>
    <dgm:pt modelId="{9365C882-39BB-46F9-9303-5967416E8600}" type="pres">
      <dgm:prSet presAssocID="{9AC823EB-C1A8-4573-8495-745D33C66640}" presName="arrowWedge4" presStyleLbl="fgSibTrans2D1" presStyleIdx="3" presStyleCnt="7"/>
      <dgm:spPr/>
    </dgm:pt>
    <dgm:pt modelId="{6DEA3475-0276-40D0-BD06-1F8864D38210}" type="pres">
      <dgm:prSet presAssocID="{7FC05497-628B-40F8-A74E-7B22040E9E7A}" presName="arrowWedge5" presStyleLbl="fgSibTrans2D1" presStyleIdx="4" presStyleCnt="7"/>
      <dgm:spPr/>
    </dgm:pt>
    <dgm:pt modelId="{1B197FD2-0E41-4F1E-A864-1AAF8961DBD0}" type="pres">
      <dgm:prSet presAssocID="{DF01BCE1-0981-497F-94ED-03D3D92CFC66}" presName="arrowWedge6" presStyleLbl="fgSibTrans2D1" presStyleIdx="5" presStyleCnt="7"/>
      <dgm:spPr/>
    </dgm:pt>
    <dgm:pt modelId="{E139D7D5-A756-4FED-9E62-5AD6936768DC}" type="pres">
      <dgm:prSet presAssocID="{DB634DC6-99F8-495B-B2C0-BC9210A490BD}" presName="arrowWedge7" presStyleLbl="fgSibTrans2D1" presStyleIdx="6" presStyleCnt="7"/>
      <dgm:spPr/>
    </dgm:pt>
  </dgm:ptLst>
  <dgm:cxnLst>
    <dgm:cxn modelId="{8E05F080-DBEA-4DF1-857F-38B3B3C4F271}" type="presOf" srcId="{F94173E3-B5CD-4F82-9AB1-1B3730AB00AF}" destId="{D12429E8-75D2-4E75-8822-76455A6C9282}" srcOrd="0" destOrd="0" presId="urn:microsoft.com/office/officeart/2005/8/layout/cycle8"/>
    <dgm:cxn modelId="{D2993E12-E301-4DCB-A2D6-099ADC820482}" srcId="{5A190FFB-CE7D-4045-9B6D-5197D9F49503}" destId="{6951FDC7-F181-4C42-87DE-D4344367D409}" srcOrd="2" destOrd="0" parTransId="{BF988F1A-CA9D-400B-809F-BFC67C8F4346}" sibTransId="{0594E2D2-4726-4972-BCED-2B70B479FAF2}"/>
    <dgm:cxn modelId="{ED73DA5E-0CDC-4BE9-964C-8519FD152BC3}" srcId="{5A190FFB-CE7D-4045-9B6D-5197D9F49503}" destId="{B1871836-FC03-4650-9CF3-67B94F6C29BA}" srcOrd="1" destOrd="0" parTransId="{4AC66346-AD0A-4881-9573-C58EDEB60AD5}" sibTransId="{96DBAC6B-D96A-4CEB-9FDB-8838FAB3B755}"/>
    <dgm:cxn modelId="{07F04505-A0F3-4F48-A9D7-06B70C108BAC}" type="presOf" srcId="{B1871836-FC03-4650-9CF3-67B94F6C29BA}" destId="{82A04201-6976-4158-9B59-3AC046E7065A}" srcOrd="1" destOrd="0" presId="urn:microsoft.com/office/officeart/2005/8/layout/cycle8"/>
    <dgm:cxn modelId="{FBBB63B5-550B-4495-98B4-9775D2B01E88}" type="presOf" srcId="{C3FADC40-2F14-40D1-9BB6-30C8E484BE41}" destId="{24CDD0A5-8EC2-495B-A30E-BEFE3C18E545}" srcOrd="0" destOrd="0" presId="urn:microsoft.com/office/officeart/2005/8/layout/cycle8"/>
    <dgm:cxn modelId="{4C2B3926-C1EB-4014-85BF-E094DF4E3C6D}" type="presOf" srcId="{C3FADC40-2F14-40D1-9BB6-30C8E484BE41}" destId="{22FAAF59-556A-4F3A-8A0D-C4D063017EE4}" srcOrd="1" destOrd="0" presId="urn:microsoft.com/office/officeart/2005/8/layout/cycle8"/>
    <dgm:cxn modelId="{43763E9E-6A44-4D08-827B-A72FA166FEEB}" type="presOf" srcId="{6951FDC7-F181-4C42-87DE-D4344367D409}" destId="{F6EFA8E6-4B7E-45A7-8B78-9FC948E8066C}" srcOrd="1" destOrd="0" presId="urn:microsoft.com/office/officeart/2005/8/layout/cycle8"/>
    <dgm:cxn modelId="{1BE02FF8-45E4-4F83-9464-CB0ABFE5B3BA}" type="presOf" srcId="{6C835D24-FA7C-45EA-8C28-7E53953A444D}" destId="{4809E072-211A-44BF-B733-3FCC7D693FF0}" srcOrd="1" destOrd="0" presId="urn:microsoft.com/office/officeart/2005/8/layout/cycle8"/>
    <dgm:cxn modelId="{1746DA02-4343-44EF-9877-D9DD576E6EE7}" type="presOf" srcId="{6C835D24-FA7C-45EA-8C28-7E53953A444D}" destId="{236CD062-D1F2-4EDB-BF57-D85917A3596B}" srcOrd="0" destOrd="0" presId="urn:microsoft.com/office/officeart/2005/8/layout/cycle8"/>
    <dgm:cxn modelId="{C836F1EF-958A-4ADE-BC46-0D27E83C72BF}" type="presOf" srcId="{A3B33DD4-2C25-46FE-9AC0-D95CA0B4A173}" destId="{7A749FCC-51D2-4DA4-92C0-305F85B15279}" srcOrd="1" destOrd="0" presId="urn:microsoft.com/office/officeart/2005/8/layout/cycle8"/>
    <dgm:cxn modelId="{2AF6300C-33CB-4695-BFAE-EBB14F78D905}" srcId="{5A190FFB-CE7D-4045-9B6D-5197D9F49503}" destId="{6C835D24-FA7C-45EA-8C28-7E53953A444D}" srcOrd="3" destOrd="0" parTransId="{89B48D19-34BE-4387-8288-65896FE2FF55}" sibTransId="{9AC823EB-C1A8-4573-8495-745D33C66640}"/>
    <dgm:cxn modelId="{B60649D6-FF72-42BA-995F-01F9C1B5D49D}" type="presOf" srcId="{B1871836-FC03-4650-9CF3-67B94F6C29BA}" destId="{62E4F62B-817C-4331-BAF7-13E657FE01E6}" srcOrd="0" destOrd="0" presId="urn:microsoft.com/office/officeart/2005/8/layout/cycle8"/>
    <dgm:cxn modelId="{EB0556CC-F3E9-48F6-83A2-BF984A27BD0F}" type="presOf" srcId="{B502A579-14D7-4676-8F0F-28752254BE76}" destId="{C5816A07-D4E3-4325-8CBA-9896C05E37CC}" srcOrd="1" destOrd="0" presId="urn:microsoft.com/office/officeart/2005/8/layout/cycle8"/>
    <dgm:cxn modelId="{1FCD5E82-8E63-493E-9873-0AE42550235A}" srcId="{5A190FFB-CE7D-4045-9B6D-5197D9F49503}" destId="{C3FADC40-2F14-40D1-9BB6-30C8E484BE41}" srcOrd="6" destOrd="0" parTransId="{3314D596-0812-4A6C-BC4F-F8641A02B819}" sibTransId="{DB634DC6-99F8-495B-B2C0-BC9210A490BD}"/>
    <dgm:cxn modelId="{BFAA8933-25D7-4F63-A7DC-D53C23FC88E2}" srcId="{5A190FFB-CE7D-4045-9B6D-5197D9F49503}" destId="{A3B33DD4-2C25-46FE-9AC0-D95CA0B4A173}" srcOrd="4" destOrd="0" parTransId="{1762711A-478A-4B49-BBAE-4E73D19A15AC}" sibTransId="{7FC05497-628B-40F8-A74E-7B22040E9E7A}"/>
    <dgm:cxn modelId="{45139246-3497-4334-BC32-11F989D88856}" type="presOf" srcId="{F94173E3-B5CD-4F82-9AB1-1B3730AB00AF}" destId="{E8259322-946D-462A-857A-C9F807921282}" srcOrd="1" destOrd="0" presId="urn:microsoft.com/office/officeart/2005/8/layout/cycle8"/>
    <dgm:cxn modelId="{372358B9-8BC7-44F1-A0FE-7D35E1DE44B5}" srcId="{5A190FFB-CE7D-4045-9B6D-5197D9F49503}" destId="{F94173E3-B5CD-4F82-9AB1-1B3730AB00AF}" srcOrd="0" destOrd="0" parTransId="{0C6BCD11-A7C8-436F-8B73-099131B171C6}" sibTransId="{5EE06EE7-69A6-417E-A1FC-C1FBF3BAC259}"/>
    <dgm:cxn modelId="{A6BDDC31-8C38-4C14-921D-145C4AFE390A}" type="presOf" srcId="{B502A579-14D7-4676-8F0F-28752254BE76}" destId="{732E4A1F-32D4-46DA-8FC2-BB3D5ED7A5BF}" srcOrd="0" destOrd="0" presId="urn:microsoft.com/office/officeart/2005/8/layout/cycle8"/>
    <dgm:cxn modelId="{B5210AD8-266E-4A92-9708-43AAAADFF42B}" type="presOf" srcId="{A3B33DD4-2C25-46FE-9AC0-D95CA0B4A173}" destId="{2FD5194D-60B4-4558-9E91-A489A5656170}" srcOrd="0" destOrd="0" presId="urn:microsoft.com/office/officeart/2005/8/layout/cycle8"/>
    <dgm:cxn modelId="{C3377DF5-B97A-4F5A-9665-A3F272B3980D}" type="presOf" srcId="{6951FDC7-F181-4C42-87DE-D4344367D409}" destId="{E6E386AE-BF0C-4537-849C-72D438E9421A}" srcOrd="0" destOrd="0" presId="urn:microsoft.com/office/officeart/2005/8/layout/cycle8"/>
    <dgm:cxn modelId="{AA935280-8D1F-455D-A63B-0130D16EE199}" type="presOf" srcId="{5A190FFB-CE7D-4045-9B6D-5197D9F49503}" destId="{B64BF42A-161B-4A12-BF94-74F8716A16A5}" srcOrd="0" destOrd="0" presId="urn:microsoft.com/office/officeart/2005/8/layout/cycle8"/>
    <dgm:cxn modelId="{D8A58653-7DBA-4F0E-A69F-3452BF211951}" srcId="{5A190FFB-CE7D-4045-9B6D-5197D9F49503}" destId="{B502A579-14D7-4676-8F0F-28752254BE76}" srcOrd="5" destOrd="0" parTransId="{48D707FD-7141-4B6C-B145-A85D72657C0D}" sibTransId="{DF01BCE1-0981-497F-94ED-03D3D92CFC66}"/>
    <dgm:cxn modelId="{A591F344-C990-421E-8A4F-3EC405AA8B5F}" type="presParOf" srcId="{B64BF42A-161B-4A12-BF94-74F8716A16A5}" destId="{D12429E8-75D2-4E75-8822-76455A6C9282}" srcOrd="0" destOrd="0" presId="urn:microsoft.com/office/officeart/2005/8/layout/cycle8"/>
    <dgm:cxn modelId="{6FF569F6-3832-4DAC-AF92-5CF6B07F234B}" type="presParOf" srcId="{B64BF42A-161B-4A12-BF94-74F8716A16A5}" destId="{AF8CF14C-3A7B-4AF7-9702-ACAECC3C3B70}" srcOrd="1" destOrd="0" presId="urn:microsoft.com/office/officeart/2005/8/layout/cycle8"/>
    <dgm:cxn modelId="{0F1265FF-4F0B-4D77-A0F6-732A2EBF1AED}" type="presParOf" srcId="{B64BF42A-161B-4A12-BF94-74F8716A16A5}" destId="{DC91DF3C-FC89-4F2A-959F-32B634555B3A}" srcOrd="2" destOrd="0" presId="urn:microsoft.com/office/officeart/2005/8/layout/cycle8"/>
    <dgm:cxn modelId="{FA1046E1-2191-42FA-8DB8-DFADFB2D2884}" type="presParOf" srcId="{B64BF42A-161B-4A12-BF94-74F8716A16A5}" destId="{E8259322-946D-462A-857A-C9F807921282}" srcOrd="3" destOrd="0" presId="urn:microsoft.com/office/officeart/2005/8/layout/cycle8"/>
    <dgm:cxn modelId="{3869AA4F-D299-44A5-BF56-7753C714D126}" type="presParOf" srcId="{B64BF42A-161B-4A12-BF94-74F8716A16A5}" destId="{62E4F62B-817C-4331-BAF7-13E657FE01E6}" srcOrd="4" destOrd="0" presId="urn:microsoft.com/office/officeart/2005/8/layout/cycle8"/>
    <dgm:cxn modelId="{3EEE570A-11FB-4D24-95E7-D41EEF50B3B4}" type="presParOf" srcId="{B64BF42A-161B-4A12-BF94-74F8716A16A5}" destId="{BBB91323-E19E-4710-BCC8-B2A2DBCC1BB4}" srcOrd="5" destOrd="0" presId="urn:microsoft.com/office/officeart/2005/8/layout/cycle8"/>
    <dgm:cxn modelId="{220C2BA4-4AB0-416C-8190-4E1B05840D24}" type="presParOf" srcId="{B64BF42A-161B-4A12-BF94-74F8716A16A5}" destId="{E1A9F314-F3FA-42F1-875B-3CE8E3EE4CA7}" srcOrd="6" destOrd="0" presId="urn:microsoft.com/office/officeart/2005/8/layout/cycle8"/>
    <dgm:cxn modelId="{58B01859-9B1A-4108-BE1C-824538365AA5}" type="presParOf" srcId="{B64BF42A-161B-4A12-BF94-74F8716A16A5}" destId="{82A04201-6976-4158-9B59-3AC046E7065A}" srcOrd="7" destOrd="0" presId="urn:microsoft.com/office/officeart/2005/8/layout/cycle8"/>
    <dgm:cxn modelId="{F5C86929-3579-42B1-A833-C65EC23D9D0B}" type="presParOf" srcId="{B64BF42A-161B-4A12-BF94-74F8716A16A5}" destId="{E6E386AE-BF0C-4537-849C-72D438E9421A}" srcOrd="8" destOrd="0" presId="urn:microsoft.com/office/officeart/2005/8/layout/cycle8"/>
    <dgm:cxn modelId="{2F5B4F92-4A0A-4A88-818E-5D50914ADA87}" type="presParOf" srcId="{B64BF42A-161B-4A12-BF94-74F8716A16A5}" destId="{A3A9A3A1-70FB-49DD-96C8-5D3705314034}" srcOrd="9" destOrd="0" presId="urn:microsoft.com/office/officeart/2005/8/layout/cycle8"/>
    <dgm:cxn modelId="{A2448F9F-2736-4614-9098-EDE34D4E508E}" type="presParOf" srcId="{B64BF42A-161B-4A12-BF94-74F8716A16A5}" destId="{ACD682A8-7D0C-44AB-91BE-27976DDA85EE}" srcOrd="10" destOrd="0" presId="urn:microsoft.com/office/officeart/2005/8/layout/cycle8"/>
    <dgm:cxn modelId="{933D6C62-B350-4D54-87C7-25473D62253D}" type="presParOf" srcId="{B64BF42A-161B-4A12-BF94-74F8716A16A5}" destId="{F6EFA8E6-4B7E-45A7-8B78-9FC948E8066C}" srcOrd="11" destOrd="0" presId="urn:microsoft.com/office/officeart/2005/8/layout/cycle8"/>
    <dgm:cxn modelId="{8F311E6C-AFDC-49BE-BDF8-D91B187CE91A}" type="presParOf" srcId="{B64BF42A-161B-4A12-BF94-74F8716A16A5}" destId="{236CD062-D1F2-4EDB-BF57-D85917A3596B}" srcOrd="12" destOrd="0" presId="urn:microsoft.com/office/officeart/2005/8/layout/cycle8"/>
    <dgm:cxn modelId="{96578FEB-3588-4B71-8200-721F41B92B0B}" type="presParOf" srcId="{B64BF42A-161B-4A12-BF94-74F8716A16A5}" destId="{2B958791-86F9-4AE2-872B-A2712FEF774A}" srcOrd="13" destOrd="0" presId="urn:microsoft.com/office/officeart/2005/8/layout/cycle8"/>
    <dgm:cxn modelId="{055A9F5A-ACC7-4877-8A8B-0AA83690F559}" type="presParOf" srcId="{B64BF42A-161B-4A12-BF94-74F8716A16A5}" destId="{1C39CA3F-2365-41E4-802C-681F3E1E7F60}" srcOrd="14" destOrd="0" presId="urn:microsoft.com/office/officeart/2005/8/layout/cycle8"/>
    <dgm:cxn modelId="{789FC31E-1E8A-4BE1-8A05-CA7DB7647F8B}" type="presParOf" srcId="{B64BF42A-161B-4A12-BF94-74F8716A16A5}" destId="{4809E072-211A-44BF-B733-3FCC7D693FF0}" srcOrd="15" destOrd="0" presId="urn:microsoft.com/office/officeart/2005/8/layout/cycle8"/>
    <dgm:cxn modelId="{A2E6AD28-6E28-4573-BE6A-7641DE703CE3}" type="presParOf" srcId="{B64BF42A-161B-4A12-BF94-74F8716A16A5}" destId="{2FD5194D-60B4-4558-9E91-A489A5656170}" srcOrd="16" destOrd="0" presId="urn:microsoft.com/office/officeart/2005/8/layout/cycle8"/>
    <dgm:cxn modelId="{F30E51D6-E258-48EB-BA9E-DD8FB8866CB3}" type="presParOf" srcId="{B64BF42A-161B-4A12-BF94-74F8716A16A5}" destId="{D40840DB-118A-4DA5-B051-D6C6DCD67BF7}" srcOrd="17" destOrd="0" presId="urn:microsoft.com/office/officeart/2005/8/layout/cycle8"/>
    <dgm:cxn modelId="{B72DFB21-B864-4D86-99F4-5F58FF74C38F}" type="presParOf" srcId="{B64BF42A-161B-4A12-BF94-74F8716A16A5}" destId="{00783002-3B76-42C6-8ACE-85D09A67BD9A}" srcOrd="18" destOrd="0" presId="urn:microsoft.com/office/officeart/2005/8/layout/cycle8"/>
    <dgm:cxn modelId="{55D085ED-92F7-4E26-B4FA-61DD581D3687}" type="presParOf" srcId="{B64BF42A-161B-4A12-BF94-74F8716A16A5}" destId="{7A749FCC-51D2-4DA4-92C0-305F85B15279}" srcOrd="19" destOrd="0" presId="urn:microsoft.com/office/officeart/2005/8/layout/cycle8"/>
    <dgm:cxn modelId="{F9FFACA3-7D66-4C71-8477-3E535DE0E2D0}" type="presParOf" srcId="{B64BF42A-161B-4A12-BF94-74F8716A16A5}" destId="{732E4A1F-32D4-46DA-8FC2-BB3D5ED7A5BF}" srcOrd="20" destOrd="0" presId="urn:microsoft.com/office/officeart/2005/8/layout/cycle8"/>
    <dgm:cxn modelId="{A54A4A6A-9F64-429A-803F-AA256184AD74}" type="presParOf" srcId="{B64BF42A-161B-4A12-BF94-74F8716A16A5}" destId="{12F5528C-43FB-46B2-B581-1FFEF0D4099F}" srcOrd="21" destOrd="0" presId="urn:microsoft.com/office/officeart/2005/8/layout/cycle8"/>
    <dgm:cxn modelId="{AD7C032C-90BB-46AE-B0F0-96DCF083867B}" type="presParOf" srcId="{B64BF42A-161B-4A12-BF94-74F8716A16A5}" destId="{48104628-0733-42C4-BFE0-9D91B7623D41}" srcOrd="22" destOrd="0" presId="urn:microsoft.com/office/officeart/2005/8/layout/cycle8"/>
    <dgm:cxn modelId="{C5021CC2-65C4-4CC9-A397-E0F7D6A3333C}" type="presParOf" srcId="{B64BF42A-161B-4A12-BF94-74F8716A16A5}" destId="{C5816A07-D4E3-4325-8CBA-9896C05E37CC}" srcOrd="23" destOrd="0" presId="urn:microsoft.com/office/officeart/2005/8/layout/cycle8"/>
    <dgm:cxn modelId="{5682B719-5CF7-4B2C-A5A0-8466189E4582}" type="presParOf" srcId="{B64BF42A-161B-4A12-BF94-74F8716A16A5}" destId="{24CDD0A5-8EC2-495B-A30E-BEFE3C18E545}" srcOrd="24" destOrd="0" presId="urn:microsoft.com/office/officeart/2005/8/layout/cycle8"/>
    <dgm:cxn modelId="{10FECD1A-D846-4494-9B16-2CCED4273F4C}" type="presParOf" srcId="{B64BF42A-161B-4A12-BF94-74F8716A16A5}" destId="{9BBE2187-56B8-4201-A59E-7BA18A2F43D5}" srcOrd="25" destOrd="0" presId="urn:microsoft.com/office/officeart/2005/8/layout/cycle8"/>
    <dgm:cxn modelId="{4DF10EAA-F11E-4A68-8905-7D7F149C3F74}" type="presParOf" srcId="{B64BF42A-161B-4A12-BF94-74F8716A16A5}" destId="{D14EFD6B-C6E7-426B-B893-7523DF275E66}" srcOrd="26" destOrd="0" presId="urn:microsoft.com/office/officeart/2005/8/layout/cycle8"/>
    <dgm:cxn modelId="{C6B3F789-989C-4BA8-A481-A674EB842B2D}" type="presParOf" srcId="{B64BF42A-161B-4A12-BF94-74F8716A16A5}" destId="{22FAAF59-556A-4F3A-8A0D-C4D063017EE4}" srcOrd="27" destOrd="0" presId="urn:microsoft.com/office/officeart/2005/8/layout/cycle8"/>
    <dgm:cxn modelId="{F52A6B45-A582-4F5D-85EC-69129510CDAD}" type="presParOf" srcId="{B64BF42A-161B-4A12-BF94-74F8716A16A5}" destId="{56273394-1DCF-4E46-BB0C-632B37975DF1}" srcOrd="28" destOrd="0" presId="urn:microsoft.com/office/officeart/2005/8/layout/cycle8"/>
    <dgm:cxn modelId="{00D06CA1-6E55-41BC-9675-6CF6E706A3F1}" type="presParOf" srcId="{B64BF42A-161B-4A12-BF94-74F8716A16A5}" destId="{0671EECF-9B20-4B66-8B41-B92DC40C32B7}" srcOrd="29" destOrd="0" presId="urn:microsoft.com/office/officeart/2005/8/layout/cycle8"/>
    <dgm:cxn modelId="{74E8C2C9-F9AF-4833-BB04-5BF2EECE3F78}" type="presParOf" srcId="{B64BF42A-161B-4A12-BF94-74F8716A16A5}" destId="{A6AB5FCC-C515-4D65-809E-E20F63AF4AFE}" srcOrd="30" destOrd="0" presId="urn:microsoft.com/office/officeart/2005/8/layout/cycle8"/>
    <dgm:cxn modelId="{96739238-7EAC-4DE2-8418-B86C056D09F3}" type="presParOf" srcId="{B64BF42A-161B-4A12-BF94-74F8716A16A5}" destId="{9365C882-39BB-46F9-9303-5967416E8600}" srcOrd="31" destOrd="0" presId="urn:microsoft.com/office/officeart/2005/8/layout/cycle8"/>
    <dgm:cxn modelId="{38A54DE8-A972-4845-8749-0AE72EDB33A5}" type="presParOf" srcId="{B64BF42A-161B-4A12-BF94-74F8716A16A5}" destId="{6DEA3475-0276-40D0-BD06-1F8864D38210}" srcOrd="32" destOrd="0" presId="urn:microsoft.com/office/officeart/2005/8/layout/cycle8"/>
    <dgm:cxn modelId="{9F91DE68-5B96-43F6-85FB-A9833820CA17}" type="presParOf" srcId="{B64BF42A-161B-4A12-BF94-74F8716A16A5}" destId="{1B197FD2-0E41-4F1E-A864-1AAF8961DBD0}" srcOrd="33" destOrd="0" presId="urn:microsoft.com/office/officeart/2005/8/layout/cycle8"/>
    <dgm:cxn modelId="{CA1C8B4F-D384-4517-89B4-CB6FE2866B39}" type="presParOf" srcId="{B64BF42A-161B-4A12-BF94-74F8716A16A5}" destId="{E139D7D5-A756-4FED-9E62-5AD6936768DC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2429E8-75D2-4E75-8822-76455A6C9282}">
      <dsp:nvSpPr>
        <dsp:cNvPr id="0" name=""/>
        <dsp:cNvSpPr/>
      </dsp:nvSpPr>
      <dsp:spPr>
        <a:xfrm>
          <a:off x="1952180" y="382895"/>
          <a:ext cx="5272659" cy="5272659"/>
        </a:xfrm>
        <a:prstGeom prst="pie">
          <a:avLst>
            <a:gd name="adj1" fmla="val 16200000"/>
            <a:gd name="adj2" fmla="val 1928571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ENHANCING THE WELL-BEING AND RESILIENCE OF THOSE WORKING IN THE SYSTEM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4722209" y="872499"/>
        <a:ext cx="1255395" cy="1004316"/>
      </dsp:txXfrm>
    </dsp:sp>
    <dsp:sp modelId="{62E4F62B-817C-4331-BAF7-13E657FE01E6}">
      <dsp:nvSpPr>
        <dsp:cNvPr id="0" name=""/>
        <dsp:cNvSpPr/>
      </dsp:nvSpPr>
      <dsp:spPr>
        <a:xfrm>
          <a:off x="2019971" y="467634"/>
          <a:ext cx="5272659" cy="5272659"/>
        </a:xfrm>
        <a:prstGeom prst="pie">
          <a:avLst>
            <a:gd name="adj1" fmla="val 19285716"/>
            <a:gd name="adj2" fmla="val 77142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IDENTIFY TRAUMA-RELATED NEEDS FOR THE CHILD AND FAMILY</a:t>
          </a:r>
          <a:r>
            <a:rPr lang="en-US" sz="1100" kern="1200" dirty="0" smtClean="0">
              <a:solidFill>
                <a:schemeClr val="tx1"/>
              </a:solidFill>
            </a:rPr>
            <a:t>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5600985" y="2378973"/>
        <a:ext cx="1443704" cy="878776"/>
      </dsp:txXfrm>
    </dsp:sp>
    <dsp:sp modelId="{E6E386AE-BF0C-4537-849C-72D438E9421A}">
      <dsp:nvSpPr>
        <dsp:cNvPr id="0" name=""/>
        <dsp:cNvSpPr/>
      </dsp:nvSpPr>
      <dsp:spPr>
        <a:xfrm>
          <a:off x="1995491" y="574343"/>
          <a:ext cx="5272659" cy="5272659"/>
        </a:xfrm>
        <a:prstGeom prst="pie">
          <a:avLst>
            <a:gd name="adj1" fmla="val 771428"/>
            <a:gd name="adj2" fmla="val 385714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MAXIMIZE PHYSICAL AND PSYCHOLOGICAL SAFETY FOR THE CHILD AND FAMILY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5381291" y="3697138"/>
        <a:ext cx="1255395" cy="972931"/>
      </dsp:txXfrm>
    </dsp:sp>
    <dsp:sp modelId="{236CD062-D1F2-4EDB-BF57-D85917A3596B}">
      <dsp:nvSpPr>
        <dsp:cNvPr id="0" name=""/>
        <dsp:cNvSpPr/>
      </dsp:nvSpPr>
      <dsp:spPr>
        <a:xfrm>
          <a:off x="1897570" y="621420"/>
          <a:ext cx="5272659" cy="5272659"/>
        </a:xfrm>
        <a:prstGeom prst="pie">
          <a:avLst>
            <a:gd name="adj1" fmla="val 3857226"/>
            <a:gd name="adj2" fmla="val 6942858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ENHANCING FAMILY WELL-BEING AND RESILIENCE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3921894" y="4764224"/>
        <a:ext cx="1224010" cy="878776"/>
      </dsp:txXfrm>
    </dsp:sp>
    <dsp:sp modelId="{2FD5194D-60B4-4558-9E91-A489A5656170}">
      <dsp:nvSpPr>
        <dsp:cNvPr id="0" name=""/>
        <dsp:cNvSpPr/>
      </dsp:nvSpPr>
      <dsp:spPr>
        <a:xfrm>
          <a:off x="1799649" y="574343"/>
          <a:ext cx="5272659" cy="5272659"/>
        </a:xfrm>
        <a:prstGeom prst="pie">
          <a:avLst>
            <a:gd name="adj1" fmla="val 6942858"/>
            <a:gd name="adj2" fmla="val 10028574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ENHANCING CHILD WELL-BEING AND RESILIENCE 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2431113" y="3697138"/>
        <a:ext cx="1255395" cy="972931"/>
      </dsp:txXfrm>
    </dsp:sp>
    <dsp:sp modelId="{732E4A1F-32D4-46DA-8FC2-BB3D5ED7A5BF}">
      <dsp:nvSpPr>
        <dsp:cNvPr id="0" name=""/>
        <dsp:cNvSpPr/>
      </dsp:nvSpPr>
      <dsp:spPr>
        <a:xfrm>
          <a:off x="1775169" y="467634"/>
          <a:ext cx="5272659" cy="5272659"/>
        </a:xfrm>
        <a:prstGeom prst="pie">
          <a:avLst>
            <a:gd name="adj1" fmla="val 10028574"/>
            <a:gd name="adj2" fmla="val 1311428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Arial Rounded MT Bold" pitchFamily="34" charset="0"/>
            </a:rPr>
            <a:t> PARTNERING    </a:t>
          </a:r>
          <a:r>
            <a:rPr lang="en-US" sz="1600" b="1" kern="1200" dirty="0" smtClean="0">
              <a:solidFill>
                <a:schemeClr val="tx1"/>
              </a:solidFill>
              <a:latin typeface="Arial Rounded MT Bold" pitchFamily="34" charset="0"/>
            </a:rPr>
            <a:t>OF CHILD-SERVING </a:t>
          </a:r>
          <a:r>
            <a:rPr lang="en-US" sz="1600" b="1" kern="1200" dirty="0" smtClean="0">
              <a:solidFill>
                <a:schemeClr val="tx1"/>
              </a:solidFill>
              <a:latin typeface="Arial Rounded MT Bold" pitchFamily="34" charset="0"/>
            </a:rPr>
            <a:t>AGENCIES AND SYSTEMS </a:t>
          </a:r>
          <a:endParaRPr lang="en-US" sz="1600" b="1" kern="1200" dirty="0">
            <a:solidFill>
              <a:schemeClr val="tx1"/>
            </a:solidFill>
            <a:latin typeface="Arial Rounded MT Bold" pitchFamily="34" charset="0"/>
          </a:endParaRPr>
        </a:p>
      </dsp:txBody>
      <dsp:txXfrm>
        <a:off x="2023109" y="2378973"/>
        <a:ext cx="1443704" cy="878776"/>
      </dsp:txXfrm>
    </dsp:sp>
    <dsp:sp modelId="{24CDD0A5-8EC2-495B-A30E-BEFE3C18E545}">
      <dsp:nvSpPr>
        <dsp:cNvPr id="0" name=""/>
        <dsp:cNvSpPr/>
      </dsp:nvSpPr>
      <dsp:spPr>
        <a:xfrm>
          <a:off x="1842960" y="382895"/>
          <a:ext cx="5272659" cy="5272659"/>
        </a:xfrm>
        <a:prstGeom prst="pie">
          <a:avLst>
            <a:gd name="adj1" fmla="val 13114284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PARTNERING WITH </a:t>
          </a:r>
          <a:r>
            <a:rPr lang="en-US" sz="1100" b="1" kern="1200" dirty="0" smtClean="0">
              <a:solidFill>
                <a:schemeClr val="tx1"/>
              </a:solidFill>
            </a:rPr>
            <a:t>FAMILIES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3090195" y="872499"/>
        <a:ext cx="1255395" cy="1004316"/>
      </dsp:txXfrm>
    </dsp:sp>
    <dsp:sp modelId="{56273394-1DCF-4E46-BB0C-632B37975DF1}">
      <dsp:nvSpPr>
        <dsp:cNvPr id="0" name=""/>
        <dsp:cNvSpPr/>
      </dsp:nvSpPr>
      <dsp:spPr>
        <a:xfrm>
          <a:off x="1625514" y="56492"/>
          <a:ext cx="5925464" cy="5925464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71EECF-9B20-4B66-8B41-B92DC40C32B7}">
      <dsp:nvSpPr>
        <dsp:cNvPr id="0" name=""/>
        <dsp:cNvSpPr/>
      </dsp:nvSpPr>
      <dsp:spPr>
        <a:xfrm>
          <a:off x="1693732" y="141607"/>
          <a:ext cx="5925464" cy="5925464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B5FCC-C515-4D65-809E-E20F63AF4AFE}">
      <dsp:nvSpPr>
        <dsp:cNvPr id="0" name=""/>
        <dsp:cNvSpPr/>
      </dsp:nvSpPr>
      <dsp:spPr>
        <a:xfrm>
          <a:off x="1669165" y="248068"/>
          <a:ext cx="5925464" cy="5925464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5C882-39BB-46F9-9303-5967416E8600}">
      <dsp:nvSpPr>
        <dsp:cNvPr id="0" name=""/>
        <dsp:cNvSpPr/>
      </dsp:nvSpPr>
      <dsp:spPr>
        <a:xfrm>
          <a:off x="1571167" y="294880"/>
          <a:ext cx="5925464" cy="5925464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A3475-0276-40D0-BD06-1F8864D38210}">
      <dsp:nvSpPr>
        <dsp:cNvPr id="0" name=""/>
        <dsp:cNvSpPr/>
      </dsp:nvSpPr>
      <dsp:spPr>
        <a:xfrm>
          <a:off x="1473170" y="248068"/>
          <a:ext cx="5925464" cy="5925464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197FD2-0E41-4F1E-A864-1AAF8961DBD0}">
      <dsp:nvSpPr>
        <dsp:cNvPr id="0" name=""/>
        <dsp:cNvSpPr/>
      </dsp:nvSpPr>
      <dsp:spPr>
        <a:xfrm>
          <a:off x="1448603" y="141607"/>
          <a:ext cx="5925464" cy="5925464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39D7D5-A756-4FED-9E62-5AD6936768DC}">
      <dsp:nvSpPr>
        <dsp:cNvPr id="0" name=""/>
        <dsp:cNvSpPr/>
      </dsp:nvSpPr>
      <dsp:spPr>
        <a:xfrm>
          <a:off x="1516821" y="56492"/>
          <a:ext cx="5925464" cy="5925464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6E708-542F-4413-A73D-2D0F30FED052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02B9F-108F-466B-958D-4E005084C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50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3D65A-9958-445D-A277-8B6BD86C3F1C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CC9C7-9D91-4B88-B5F5-326767C69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0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Manchester Test Site</a:t>
            </a:r>
          </a:p>
          <a:p>
            <a:endParaRPr lang="en-US" sz="400" smtClean="0"/>
          </a:p>
          <a:p>
            <a:r>
              <a:rPr lang="en-US" smtClean="0"/>
              <a:t>6 Head Start/Early Head Start programs</a:t>
            </a:r>
          </a:p>
          <a:p>
            <a:endParaRPr lang="en-US" sz="400" smtClean="0"/>
          </a:p>
          <a:p>
            <a:r>
              <a:rPr lang="en-US" smtClean="0"/>
              <a:t>Monthly meetings with Central Office/Collaboration</a:t>
            </a:r>
          </a:p>
          <a:p>
            <a:endParaRPr lang="en-US" sz="400" smtClean="0"/>
          </a:p>
          <a:p>
            <a:r>
              <a:rPr lang="en-US" smtClean="0"/>
              <a:t>Develop referral form and referral protocol</a:t>
            </a:r>
          </a:p>
          <a:p>
            <a:pPr lvl="1"/>
            <a:r>
              <a:rPr lang="en-US" smtClean="0"/>
              <a:t>Training DVD</a:t>
            </a:r>
          </a:p>
          <a:p>
            <a:pPr lvl="1"/>
            <a:endParaRPr lang="en-US" sz="500" smtClean="0"/>
          </a:p>
          <a:p>
            <a:r>
              <a:rPr lang="en-US" smtClean="0"/>
              <a:t>Establish DCF-Head Start points of contact </a:t>
            </a:r>
          </a:p>
          <a:p>
            <a:pPr lvl="1"/>
            <a:r>
              <a:rPr lang="en-US" smtClean="0"/>
              <a:t>Tested models of liaison/out-posted workers </a:t>
            </a:r>
          </a:p>
          <a:p>
            <a:r>
              <a:rPr lang="en-US" smtClean="0"/>
              <a:t>Resolve issues of confidentiality</a:t>
            </a:r>
          </a:p>
          <a:p>
            <a:endParaRPr lang="en-US" sz="400" smtClean="0"/>
          </a:p>
          <a:p>
            <a:r>
              <a:rPr lang="en-US" smtClean="0"/>
              <a:t>Bringing other providers into the partnership</a:t>
            </a:r>
          </a:p>
          <a:p>
            <a:pPr lvl="1"/>
            <a:r>
              <a:rPr lang="en-US" smtClean="0"/>
              <a:t>Mental Health/ECCP; Child Care/Therapeutic Child Care; Supportive Housing</a:t>
            </a:r>
          </a:p>
          <a:p>
            <a:pPr lvl="1"/>
            <a:endParaRPr lang="en-US" sz="500" smtClean="0"/>
          </a:p>
          <a:p>
            <a:r>
              <a:rPr lang="en-US" smtClean="0"/>
              <a:t>Joint Family Services</a:t>
            </a:r>
          </a:p>
          <a:p>
            <a:pPr lvl="1"/>
            <a:r>
              <a:rPr lang="en-US" smtClean="0"/>
              <a:t>Treatment planning piece</a:t>
            </a:r>
          </a:p>
          <a:p>
            <a:pPr lvl="1"/>
            <a:r>
              <a:rPr lang="en-US" smtClean="0"/>
              <a:t>Joint home visits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70" tIns="43736" rIns="87470" bIns="43736" anchor="b"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78D871A0-7827-4D4E-B224-FA42D766979D}" type="slidenum">
              <a:rPr lang="en-US" sz="1200">
                <a:solidFill>
                  <a:srgbClr val="000000"/>
                </a:solidFill>
              </a:rPr>
              <a:pPr algn="r" eaLnBrk="1" hangingPunct="1"/>
              <a:t>18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63" tIns="43732" rIns="87463" bIns="43732" anchor="b"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237E2D00-9007-434E-8C53-71CB479781BE}" type="slidenum">
              <a:rPr lang="en-US" sz="1200">
                <a:solidFill>
                  <a:srgbClr val="000000"/>
                </a:solidFill>
              </a:rPr>
              <a:pPr algn="r" eaLnBrk="1" hangingPunct="1"/>
              <a:t>20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70" tIns="43736" rIns="87470" bIns="43736" anchor="b"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78D871A0-7827-4D4E-B224-FA42D766979D}" type="slidenum">
              <a:rPr lang="en-US" sz="1200">
                <a:solidFill>
                  <a:srgbClr val="000000"/>
                </a:solidFill>
              </a:rPr>
              <a:pPr algn="r" eaLnBrk="1" hangingPunct="1"/>
              <a:t>21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63" tIns="43732" rIns="87463" bIns="43732" anchor="b"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237E2D00-9007-434E-8C53-71CB479781BE}" type="slidenum">
              <a:rPr lang="en-US" sz="1200">
                <a:solidFill>
                  <a:srgbClr val="000000"/>
                </a:solidFill>
              </a:rPr>
              <a:pPr algn="r" eaLnBrk="1" hangingPunct="1"/>
              <a:t>23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63" tIns="43732" rIns="87463" bIns="43732" anchor="b"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237E2D00-9007-434E-8C53-71CB479781BE}" type="slidenum">
              <a:rPr lang="en-US" sz="1200">
                <a:solidFill>
                  <a:srgbClr val="000000"/>
                </a:solidFill>
              </a:rPr>
              <a:pPr algn="r" eaLnBrk="1" hangingPunct="1"/>
              <a:t>24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63" tIns="43732" rIns="87463" bIns="43732" anchor="b"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237E2D00-9007-434E-8C53-71CB479781BE}" type="slidenum">
              <a:rPr lang="en-US" sz="1200">
                <a:solidFill>
                  <a:srgbClr val="000000"/>
                </a:solidFill>
              </a:rPr>
              <a:pPr algn="r" eaLnBrk="1" hangingPunct="1"/>
              <a:t>25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/>
              <a:t>Section IV: Placement of Children</a:t>
            </a:r>
          </a:p>
          <a:p>
            <a:pPr>
              <a:lnSpc>
                <a:spcPct val="90000"/>
              </a:lnSpc>
            </a:pPr>
            <a:r>
              <a:rPr lang="en-US" smtClean="0"/>
              <a:t>Head Start assists DCF in identifying and locating relatives for Head Start children facing out-of-home placement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Head Start and DCF will coordinate services to assist children placed outside of their communities</a:t>
            </a:r>
          </a:p>
          <a:p>
            <a:pPr>
              <a:lnSpc>
                <a:spcPct val="90000"/>
              </a:lnSpc>
            </a:pPr>
            <a:endParaRPr lang="en-US" b="1" smtClean="0"/>
          </a:p>
          <a:p>
            <a:pPr>
              <a:lnSpc>
                <a:spcPct val="90000"/>
              </a:lnSpc>
            </a:pPr>
            <a:r>
              <a:rPr lang="en-US" b="1" smtClean="0"/>
              <a:t>Section V: DCF Referrals to Head Start</a:t>
            </a:r>
          </a:p>
          <a:p>
            <a:pPr>
              <a:lnSpc>
                <a:spcPct val="90000"/>
              </a:lnSpc>
            </a:pPr>
            <a:r>
              <a:rPr lang="en-US" smtClean="0"/>
              <a:t>DCF caseworkers and foster parents initiate referrals to Head Start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DCF assists Head Start in determining appropriate service options for DCF-involved families</a:t>
            </a:r>
          </a:p>
          <a:p>
            <a:pPr>
              <a:lnSpc>
                <a:spcPct val="90000"/>
              </a:lnSpc>
            </a:pPr>
            <a:endParaRPr lang="en-US" b="1" smtClean="0"/>
          </a:p>
          <a:p>
            <a:pPr>
              <a:lnSpc>
                <a:spcPct val="90000"/>
              </a:lnSpc>
            </a:pPr>
            <a:r>
              <a:rPr lang="en-US" b="1" smtClean="0"/>
              <a:t>Section VI: Agency Planning</a:t>
            </a:r>
          </a:p>
          <a:p>
            <a:pPr>
              <a:lnSpc>
                <a:spcPct val="90000"/>
              </a:lnSpc>
            </a:pPr>
            <a:r>
              <a:rPr lang="en-US" smtClean="0"/>
              <a:t>DCF assists Head Start in finding eligible families and assists Head Start in  recruitment and enrollment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DCF assists Head Start in planning efforts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Head Start assists DCF in planning efforts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Head Start assists DCF in identifying and recruiting relative/foster/adoptive homes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/>
              <a:t>Section IV: Placement of Children</a:t>
            </a:r>
          </a:p>
          <a:p>
            <a:pPr>
              <a:lnSpc>
                <a:spcPct val="90000"/>
              </a:lnSpc>
            </a:pPr>
            <a:r>
              <a:rPr lang="en-US" smtClean="0"/>
              <a:t>Head Start assists DCF in identifying and locating relatives for Head Start children facing out-of-home placement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Head Start and DCF will coordinate services to assist children placed outside of their communities</a:t>
            </a:r>
          </a:p>
          <a:p>
            <a:pPr>
              <a:lnSpc>
                <a:spcPct val="90000"/>
              </a:lnSpc>
            </a:pPr>
            <a:endParaRPr lang="en-US" b="1" smtClean="0"/>
          </a:p>
          <a:p>
            <a:pPr>
              <a:lnSpc>
                <a:spcPct val="90000"/>
              </a:lnSpc>
            </a:pPr>
            <a:r>
              <a:rPr lang="en-US" b="1" smtClean="0"/>
              <a:t>Section V: DCF Referrals to Head Start</a:t>
            </a:r>
          </a:p>
          <a:p>
            <a:pPr>
              <a:lnSpc>
                <a:spcPct val="90000"/>
              </a:lnSpc>
            </a:pPr>
            <a:r>
              <a:rPr lang="en-US" smtClean="0"/>
              <a:t>DCF caseworkers and foster parents initiate referrals to Head Start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DCF assists Head Start in determining appropriate service options for DCF-involved families</a:t>
            </a:r>
          </a:p>
          <a:p>
            <a:pPr>
              <a:lnSpc>
                <a:spcPct val="90000"/>
              </a:lnSpc>
            </a:pPr>
            <a:endParaRPr lang="en-US" b="1" smtClean="0"/>
          </a:p>
          <a:p>
            <a:pPr>
              <a:lnSpc>
                <a:spcPct val="90000"/>
              </a:lnSpc>
            </a:pPr>
            <a:r>
              <a:rPr lang="en-US" b="1" smtClean="0"/>
              <a:t>Section VI: Agency Planning</a:t>
            </a:r>
          </a:p>
          <a:p>
            <a:pPr>
              <a:lnSpc>
                <a:spcPct val="90000"/>
              </a:lnSpc>
            </a:pPr>
            <a:r>
              <a:rPr lang="en-US" smtClean="0"/>
              <a:t>DCF assists Head Start in finding eligible families and assists Head Start in  recruitment and enrollment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DCF assists Head Start in planning efforts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Head Start assists DCF in planning efforts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Head Start assists DCF in identifying and recruiting relative/foster/adoptive homes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/>
              <a:t>Section IV: Placement of Children</a:t>
            </a:r>
          </a:p>
          <a:p>
            <a:pPr>
              <a:lnSpc>
                <a:spcPct val="90000"/>
              </a:lnSpc>
            </a:pPr>
            <a:r>
              <a:rPr lang="en-US" smtClean="0"/>
              <a:t>Head Start assists DCF in identifying and locating relatives for Head Start children facing out-of-home placement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Head Start and DCF will coordinate services to assist children placed outside of their communities</a:t>
            </a:r>
          </a:p>
          <a:p>
            <a:pPr>
              <a:lnSpc>
                <a:spcPct val="90000"/>
              </a:lnSpc>
            </a:pPr>
            <a:endParaRPr lang="en-US" b="1" smtClean="0"/>
          </a:p>
          <a:p>
            <a:pPr>
              <a:lnSpc>
                <a:spcPct val="90000"/>
              </a:lnSpc>
            </a:pPr>
            <a:r>
              <a:rPr lang="en-US" b="1" smtClean="0"/>
              <a:t>Section V: DCF Referrals to Head Start</a:t>
            </a:r>
          </a:p>
          <a:p>
            <a:pPr>
              <a:lnSpc>
                <a:spcPct val="90000"/>
              </a:lnSpc>
            </a:pPr>
            <a:r>
              <a:rPr lang="en-US" smtClean="0"/>
              <a:t>DCF caseworkers and foster parents initiate referrals to Head Start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DCF assists Head Start in determining appropriate service options for DCF-involved families</a:t>
            </a:r>
          </a:p>
          <a:p>
            <a:pPr>
              <a:lnSpc>
                <a:spcPct val="90000"/>
              </a:lnSpc>
            </a:pPr>
            <a:endParaRPr lang="en-US" b="1" smtClean="0"/>
          </a:p>
          <a:p>
            <a:pPr>
              <a:lnSpc>
                <a:spcPct val="90000"/>
              </a:lnSpc>
            </a:pPr>
            <a:r>
              <a:rPr lang="en-US" b="1" smtClean="0"/>
              <a:t>Section VI: Agency Planning</a:t>
            </a:r>
          </a:p>
          <a:p>
            <a:pPr>
              <a:lnSpc>
                <a:spcPct val="90000"/>
              </a:lnSpc>
            </a:pPr>
            <a:r>
              <a:rPr lang="en-US" smtClean="0"/>
              <a:t>DCF assists Head Start in finding eligible families and assists Head Start in  recruitment and enrollment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DCF assists Head Start in planning efforts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Head Start assists DCF in planning efforts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Head Start assists DCF in identifying and recruiting relative/foster/adoptive homes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/>
              <a:t>Section IV: Placement of Children</a:t>
            </a:r>
          </a:p>
          <a:p>
            <a:pPr>
              <a:lnSpc>
                <a:spcPct val="90000"/>
              </a:lnSpc>
            </a:pPr>
            <a:r>
              <a:rPr lang="en-US" smtClean="0"/>
              <a:t>Head Start assists DCF in identifying and locating relatives for Head Start children facing out-of-home placement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Head Start and DCF will coordinate services to assist children placed outside of their communities</a:t>
            </a:r>
          </a:p>
          <a:p>
            <a:pPr>
              <a:lnSpc>
                <a:spcPct val="90000"/>
              </a:lnSpc>
            </a:pPr>
            <a:endParaRPr lang="en-US" b="1" smtClean="0"/>
          </a:p>
          <a:p>
            <a:pPr>
              <a:lnSpc>
                <a:spcPct val="90000"/>
              </a:lnSpc>
            </a:pPr>
            <a:r>
              <a:rPr lang="en-US" b="1" smtClean="0"/>
              <a:t>Section V: DCF Referrals to Head Start</a:t>
            </a:r>
          </a:p>
          <a:p>
            <a:pPr>
              <a:lnSpc>
                <a:spcPct val="90000"/>
              </a:lnSpc>
            </a:pPr>
            <a:r>
              <a:rPr lang="en-US" smtClean="0"/>
              <a:t>DCF caseworkers and foster parents initiate referrals to Head Start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DCF assists Head Start in determining appropriate service options for DCF-involved families</a:t>
            </a:r>
          </a:p>
          <a:p>
            <a:pPr>
              <a:lnSpc>
                <a:spcPct val="90000"/>
              </a:lnSpc>
            </a:pPr>
            <a:endParaRPr lang="en-US" b="1" smtClean="0"/>
          </a:p>
          <a:p>
            <a:pPr>
              <a:lnSpc>
                <a:spcPct val="90000"/>
              </a:lnSpc>
            </a:pPr>
            <a:r>
              <a:rPr lang="en-US" b="1" smtClean="0"/>
              <a:t>Section VI: Agency Planning</a:t>
            </a:r>
          </a:p>
          <a:p>
            <a:pPr>
              <a:lnSpc>
                <a:spcPct val="90000"/>
              </a:lnSpc>
            </a:pPr>
            <a:r>
              <a:rPr lang="en-US" smtClean="0"/>
              <a:t>DCF assists Head Start in finding eligible families and assists Head Start in  recruitment and enrollment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DCF assists Head Start in planning efforts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Head Start assists DCF in planning efforts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Head Start assists DCF in identifying and recruiting relative/foster/adoptive homes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/>
              <a:t>Section IV: Placement of Children</a:t>
            </a:r>
          </a:p>
          <a:p>
            <a:pPr>
              <a:lnSpc>
                <a:spcPct val="90000"/>
              </a:lnSpc>
            </a:pPr>
            <a:r>
              <a:rPr lang="en-US" smtClean="0"/>
              <a:t>Head Start assists DCF in identifying and locating relatives for Head Start children facing out-of-home placement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Head Start and DCF will coordinate services to assist children placed outside of their communities</a:t>
            </a:r>
          </a:p>
          <a:p>
            <a:pPr>
              <a:lnSpc>
                <a:spcPct val="90000"/>
              </a:lnSpc>
            </a:pPr>
            <a:endParaRPr lang="en-US" b="1" smtClean="0"/>
          </a:p>
          <a:p>
            <a:pPr>
              <a:lnSpc>
                <a:spcPct val="90000"/>
              </a:lnSpc>
            </a:pPr>
            <a:r>
              <a:rPr lang="en-US" b="1" smtClean="0"/>
              <a:t>Section V: DCF Referrals to Head Start</a:t>
            </a:r>
          </a:p>
          <a:p>
            <a:pPr>
              <a:lnSpc>
                <a:spcPct val="90000"/>
              </a:lnSpc>
            </a:pPr>
            <a:r>
              <a:rPr lang="en-US" smtClean="0"/>
              <a:t>DCF caseworkers and foster parents initiate referrals to Head Start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DCF assists Head Start in determining appropriate service options for DCF-involved families</a:t>
            </a:r>
          </a:p>
          <a:p>
            <a:pPr>
              <a:lnSpc>
                <a:spcPct val="90000"/>
              </a:lnSpc>
            </a:pPr>
            <a:endParaRPr lang="en-US" b="1" smtClean="0"/>
          </a:p>
          <a:p>
            <a:pPr>
              <a:lnSpc>
                <a:spcPct val="90000"/>
              </a:lnSpc>
            </a:pPr>
            <a:r>
              <a:rPr lang="en-US" b="1" smtClean="0"/>
              <a:t>Section VI: Agency Planning</a:t>
            </a:r>
          </a:p>
          <a:p>
            <a:pPr>
              <a:lnSpc>
                <a:spcPct val="90000"/>
              </a:lnSpc>
            </a:pPr>
            <a:r>
              <a:rPr lang="en-US" smtClean="0"/>
              <a:t>DCF assists Head Start in finding eligible families and assists Head Start in  recruitment and enrollment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DCF assists Head Start in planning efforts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Head Start assists DCF in planning efforts</a:t>
            </a:r>
          </a:p>
          <a:p>
            <a:pPr>
              <a:lnSpc>
                <a:spcPct val="90000"/>
              </a:lnSpc>
            </a:pPr>
            <a:endParaRPr lang="en-US" sz="400" smtClean="0"/>
          </a:p>
          <a:p>
            <a:pPr>
              <a:lnSpc>
                <a:spcPct val="90000"/>
              </a:lnSpc>
            </a:pPr>
            <a:r>
              <a:rPr lang="en-US" smtClean="0"/>
              <a:t>Head Start assists DCF in identifying and recruiting relative/foster/adoptive homes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/>
            <a:r>
              <a:rPr lang="en-US" smtClean="0"/>
              <a:t>Building Trust and Partnership</a:t>
            </a:r>
          </a:p>
          <a:p>
            <a:pPr lvl="2"/>
            <a:r>
              <a:rPr lang="en-US" smtClean="0"/>
              <a:t>Visits &amp; ‘getting-to-know-you’ activities</a:t>
            </a:r>
          </a:p>
          <a:p>
            <a:pPr lvl="2"/>
            <a:endParaRPr lang="en-US" sz="600" smtClean="0"/>
          </a:p>
          <a:p>
            <a:pPr lvl="1"/>
            <a:r>
              <a:rPr lang="en-US" smtClean="0"/>
              <a:t>Maintaining On-going Collaboration</a:t>
            </a:r>
          </a:p>
          <a:p>
            <a:pPr lvl="2"/>
            <a:r>
              <a:rPr lang="en-US" smtClean="0"/>
              <a:t>Cross training &amp; cross-sector committee participation</a:t>
            </a:r>
          </a:p>
          <a:p>
            <a:pPr lvl="2"/>
            <a:endParaRPr lang="en-US" sz="600" smtClean="0"/>
          </a:p>
          <a:p>
            <a:pPr lvl="1"/>
            <a:r>
              <a:rPr lang="en-US" smtClean="0"/>
              <a:t>Improving Services to Families</a:t>
            </a:r>
          </a:p>
          <a:p>
            <a:pPr lvl="2"/>
            <a:r>
              <a:rPr lang="en-US" smtClean="0"/>
              <a:t>Referrals; joint family meetings; foster family support/ recruitment; targeted mental health services</a:t>
            </a:r>
          </a:p>
          <a:p>
            <a:pPr lvl="2"/>
            <a:endParaRPr lang="en-US" sz="700" smtClean="0"/>
          </a:p>
          <a:p>
            <a:pPr lvl="1"/>
            <a:r>
              <a:rPr lang="en-US" smtClean="0"/>
              <a:t>“Stories” of interest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BABCBE5-C2E3-40BB-803A-85324366DFEB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5891D2-CA25-4176-8E1C-30DA4F0A144E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4F0-0D25-43FD-BA5A-EBD6A8298A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44E1-AA52-4890-B24F-CB950E2456B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4F0-0D25-43FD-BA5A-EBD6A8298A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44E1-AA52-4890-B24F-CB950E245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4F0-0D25-43FD-BA5A-EBD6A8298A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44E1-AA52-4890-B24F-CB950E245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4F0-0D25-43FD-BA5A-EBD6A8298A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44E1-AA52-4890-B24F-CB950E2456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4F0-0D25-43FD-BA5A-EBD6A8298A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44E1-AA52-4890-B24F-CB950E245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4F0-0D25-43FD-BA5A-EBD6A8298A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44E1-AA52-4890-B24F-CB950E2456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4F0-0D25-43FD-BA5A-EBD6A8298A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44E1-AA52-4890-B24F-CB950E2456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4F0-0D25-43FD-BA5A-EBD6A8298A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44E1-AA52-4890-B24F-CB950E245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4F0-0D25-43FD-BA5A-EBD6A8298A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44E1-AA52-4890-B24F-CB950E245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4F0-0D25-43FD-BA5A-EBD6A8298A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44E1-AA52-4890-B24F-CB950E245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4F0-0D25-43FD-BA5A-EBD6A8298A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44E1-AA52-4890-B24F-CB950E2456B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4D934F0-0D25-43FD-BA5A-EBD6A8298A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9F44E1-AA52-4890-B24F-CB950E2456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8229600" cy="1600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Nancy Dimauro, DCF &amp; Grace Whitney, </a:t>
            </a:r>
            <a:r>
              <a:rPr lang="en-US" b="1" dirty="0" smtClean="0"/>
              <a:t>CT HSSCO/OEC</a:t>
            </a:r>
            <a:endParaRPr lang="en-US" b="1" dirty="0" smtClean="0"/>
          </a:p>
          <a:p>
            <a:pPr algn="ctr"/>
            <a:r>
              <a:rPr lang="en-US" b="1" dirty="0" smtClean="0"/>
              <a:t>Thursday, December 19, 2013</a:t>
            </a:r>
          </a:p>
          <a:p>
            <a:pPr algn="ctr"/>
            <a:r>
              <a:rPr lang="en-US" b="1" dirty="0" smtClean="0"/>
              <a:t>SDE</a:t>
            </a:r>
            <a:r>
              <a:rPr lang="en-US" b="1" dirty="0" smtClean="0"/>
              <a:t>, Middletown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438400"/>
            <a:ext cx="7175351" cy="2209801"/>
          </a:xfrm>
        </p:spPr>
        <p:txBody>
          <a:bodyPr>
            <a:normAutofit fontScale="90000"/>
          </a:bodyPr>
          <a:lstStyle/>
          <a:p>
            <a:r>
              <a:rPr lang="en-US" sz="6000" b="1" smtClean="0"/>
              <a:t>CT DCF-Head </a:t>
            </a:r>
            <a:r>
              <a:rPr lang="en-US" sz="6000" b="1" dirty="0" smtClean="0"/>
              <a:t>Start Partnership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89302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7813"/>
            <a:ext cx="8763000" cy="1322387"/>
          </a:xfrm>
        </p:spPr>
        <p:txBody>
          <a:bodyPr>
            <a:normAutofit/>
          </a:bodyPr>
          <a:lstStyle/>
          <a:p>
            <a:pPr marL="609600" indent="-609600"/>
            <a:r>
              <a:rPr lang="en-US" sz="4000" dirty="0"/>
              <a:t>Enhancing Work with Children and Families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28600" y="1828800"/>
            <a:ext cx="8763000" cy="4953000"/>
          </a:xfrm>
        </p:spPr>
        <p:txBody>
          <a:bodyPr>
            <a:noAutofit/>
          </a:bodyPr>
          <a:lstStyle/>
          <a:p>
            <a:pPr marL="609600" indent="-609600">
              <a:spcBef>
                <a:spcPct val="0"/>
              </a:spcBef>
              <a:buClrTx/>
              <a:buSzTx/>
              <a:buFontTx/>
              <a:buNone/>
            </a:pPr>
            <a:endParaRPr lang="en-US" sz="1050" b="1" dirty="0" smtClean="0"/>
          </a:p>
          <a:p>
            <a:pPr marL="457200" indent="-457200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sz="2800" b="1" i="1" dirty="0" smtClean="0"/>
              <a:t>Changes </a:t>
            </a:r>
            <a:r>
              <a:rPr lang="en-US" sz="2800" b="1" i="1" dirty="0"/>
              <a:t>to our </a:t>
            </a:r>
            <a:r>
              <a:rPr lang="en-US" sz="2800" b="1" i="1" dirty="0" smtClean="0"/>
              <a:t>Systems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en-US" sz="1000" b="1" i="1" dirty="0"/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n-US" sz="2400" b="1" dirty="0" smtClean="0"/>
              <a:t>	Enrollment</a:t>
            </a:r>
            <a:endParaRPr lang="en-US" sz="2400" b="1" dirty="0"/>
          </a:p>
          <a:p>
            <a:pPr marL="1203960" lvl="2" indent="-609600"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r>
              <a:rPr lang="en-US" b="1" dirty="0" smtClean="0"/>
              <a:t>Enrollment Data</a:t>
            </a:r>
          </a:p>
          <a:p>
            <a:pPr marL="1203960" lvl="2" indent="-609600"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r>
              <a:rPr lang="en-US" b="1" dirty="0" smtClean="0"/>
              <a:t>Enrollment Activities and Events</a:t>
            </a:r>
          </a:p>
          <a:p>
            <a:pPr marL="609600" indent="-609600">
              <a:spcBef>
                <a:spcPct val="0"/>
              </a:spcBef>
              <a:buClrTx/>
              <a:buSzTx/>
              <a:buNone/>
            </a:pPr>
            <a:endParaRPr lang="en-US" sz="1000" b="1" dirty="0" smtClean="0"/>
          </a:p>
          <a:p>
            <a:pPr marL="609600" indent="-609600">
              <a:spcBef>
                <a:spcPct val="0"/>
              </a:spcBef>
              <a:buClrTx/>
              <a:buSzTx/>
              <a:buNone/>
            </a:pPr>
            <a:endParaRPr lang="en-US" sz="1000" b="1" dirty="0" smtClean="0"/>
          </a:p>
          <a:p>
            <a:pPr marL="609600" indent="-609600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sz="2800" b="1" i="1" dirty="0" smtClean="0"/>
              <a:t>Addressing </a:t>
            </a:r>
            <a:r>
              <a:rPr lang="en-US" sz="2800" b="1" i="1" dirty="0"/>
              <a:t>Complex </a:t>
            </a:r>
            <a:r>
              <a:rPr lang="en-US" sz="2800" b="1" i="1" dirty="0" smtClean="0"/>
              <a:t>Needs</a:t>
            </a:r>
          </a:p>
          <a:p>
            <a:pPr marL="609600" indent="-609600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en-US" sz="1000" b="1" i="1" dirty="0"/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n-US" sz="2400" b="1" dirty="0" smtClean="0"/>
              <a:t>	Life </a:t>
            </a:r>
            <a:r>
              <a:rPr lang="en-US" sz="2400" b="1" dirty="0"/>
              <a:t>of a Shared Family </a:t>
            </a:r>
          </a:p>
          <a:p>
            <a:pPr marL="1203960" lvl="2" indent="-609600"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r>
              <a:rPr lang="en-US" b="1" dirty="0" smtClean="0"/>
              <a:t>Working Well Together</a:t>
            </a:r>
          </a:p>
          <a:p>
            <a:pPr marL="1203960" lvl="2" indent="-609600"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r>
              <a:rPr lang="en-US" b="1" dirty="0" smtClean="0"/>
              <a:t>Working Through Challenges and Barriers</a:t>
            </a:r>
          </a:p>
        </p:txBody>
      </p:sp>
    </p:spTree>
    <p:extLst>
      <p:ext uri="{BB962C8B-B14F-4D97-AF65-F5344CB8AC3E}">
        <p14:creationId xmlns:p14="http://schemas.microsoft.com/office/powerpoint/2010/main" val="236903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/>
          <a:lstStyle/>
          <a:p>
            <a:pPr algn="l"/>
            <a:r>
              <a:rPr lang="en-US" sz="4400" dirty="0" smtClean="0"/>
              <a:t>Evaluation:</a:t>
            </a:r>
            <a:br>
              <a:rPr lang="en-US" sz="4400" dirty="0" smtClean="0"/>
            </a:br>
            <a:r>
              <a:rPr lang="en-US" sz="4400" dirty="0" smtClean="0"/>
              <a:t>Quarterly </a:t>
            </a:r>
            <a:r>
              <a:rPr lang="en-US" sz="4400" dirty="0"/>
              <a:t>Data Collection</a:t>
            </a:r>
            <a:br>
              <a:rPr lang="en-US" sz="4400" dirty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dirty="0" smtClean="0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981200"/>
            <a:ext cx="8458200" cy="46482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0"/>
              </a:spcAft>
            </a:pPr>
            <a:endParaRPr lang="en-US" sz="2000" b="1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/>
              <a:t>Team </a:t>
            </a:r>
            <a:r>
              <a:rPr lang="en-US" sz="3200" b="1" dirty="0"/>
              <a:t>Sign-In </a:t>
            </a:r>
            <a:r>
              <a:rPr lang="en-US" sz="3200" b="1" dirty="0" smtClean="0"/>
              <a:t>Sheet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</a:pPr>
            <a:endParaRPr lang="en-US" sz="4000" b="1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/>
              <a:t>Participant </a:t>
            </a:r>
            <a:r>
              <a:rPr lang="en-US" sz="3200" b="1" dirty="0"/>
              <a:t>Data Sheet(s</a:t>
            </a:r>
            <a:r>
              <a:rPr lang="en-US" sz="3200" b="1" dirty="0" smtClean="0"/>
              <a:t>)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</a:pPr>
            <a:endParaRPr lang="en-US" sz="3600" b="1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/>
              <a:t>Stories of Interest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</a:pPr>
            <a:endParaRPr lang="en-US" sz="3600" b="1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/>
              <a:t>Goal Sheets/Community </a:t>
            </a:r>
            <a:r>
              <a:rPr lang="en-US" sz="3200" b="1" i="1" dirty="0" smtClean="0"/>
              <a:t>“NEWS”</a:t>
            </a:r>
          </a:p>
        </p:txBody>
      </p:sp>
    </p:spTree>
    <p:extLst>
      <p:ext uri="{BB962C8B-B14F-4D97-AF65-F5344CB8AC3E}">
        <p14:creationId xmlns:p14="http://schemas.microsoft.com/office/powerpoint/2010/main" val="1655320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Oval 2"/>
          <p:cNvSpPr>
            <a:spLocks noChangeArrowheads="1"/>
          </p:cNvSpPr>
          <p:nvPr/>
        </p:nvSpPr>
        <p:spPr bwMode="auto">
          <a:xfrm>
            <a:off x="609600" y="4191000"/>
            <a:ext cx="1143000" cy="9144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5" name="Oval 3"/>
          <p:cNvSpPr>
            <a:spLocks noChangeArrowheads="1"/>
          </p:cNvSpPr>
          <p:nvPr/>
        </p:nvSpPr>
        <p:spPr bwMode="auto">
          <a:xfrm>
            <a:off x="1905000" y="3048000"/>
            <a:ext cx="1143000" cy="9144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Oval 4"/>
          <p:cNvSpPr>
            <a:spLocks noChangeArrowheads="1"/>
          </p:cNvSpPr>
          <p:nvPr/>
        </p:nvSpPr>
        <p:spPr bwMode="auto">
          <a:xfrm>
            <a:off x="3276600" y="2133600"/>
            <a:ext cx="1143000" cy="9144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7" name="Oval 5"/>
          <p:cNvSpPr>
            <a:spLocks noChangeArrowheads="1"/>
          </p:cNvSpPr>
          <p:nvPr/>
        </p:nvSpPr>
        <p:spPr bwMode="auto">
          <a:xfrm>
            <a:off x="4724400" y="1295400"/>
            <a:ext cx="1143000" cy="9144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8" name="Oval 6"/>
          <p:cNvSpPr>
            <a:spLocks noChangeArrowheads="1"/>
          </p:cNvSpPr>
          <p:nvPr/>
        </p:nvSpPr>
        <p:spPr bwMode="auto">
          <a:xfrm>
            <a:off x="6477000" y="457200"/>
            <a:ext cx="1143000" cy="9144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9" name="Freeform 7"/>
          <p:cNvSpPr>
            <a:spLocks/>
          </p:cNvSpPr>
          <p:nvPr/>
        </p:nvSpPr>
        <p:spPr bwMode="auto">
          <a:xfrm>
            <a:off x="457200" y="4724400"/>
            <a:ext cx="1295400" cy="1066800"/>
          </a:xfrm>
          <a:custGeom>
            <a:avLst/>
            <a:gdLst>
              <a:gd name="T0" fmla="*/ 0 w 816"/>
              <a:gd name="T1" fmla="*/ 672 h 672"/>
              <a:gd name="T2" fmla="*/ 480 w 816"/>
              <a:gd name="T3" fmla="*/ 480 h 672"/>
              <a:gd name="T4" fmla="*/ 816 w 816"/>
              <a:gd name="T5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672">
                <a:moveTo>
                  <a:pt x="0" y="672"/>
                </a:moveTo>
                <a:cubicBezTo>
                  <a:pt x="172" y="632"/>
                  <a:pt x="344" y="592"/>
                  <a:pt x="480" y="480"/>
                </a:cubicBezTo>
                <a:cubicBezTo>
                  <a:pt x="616" y="368"/>
                  <a:pt x="760" y="80"/>
                  <a:pt x="816" y="0"/>
                </a:cubicBezTo>
              </a:path>
            </a:pathLst>
          </a:custGeom>
          <a:noFill/>
          <a:ln w="254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0" name="Freeform 8"/>
          <p:cNvSpPr>
            <a:spLocks/>
          </p:cNvSpPr>
          <p:nvPr/>
        </p:nvSpPr>
        <p:spPr bwMode="auto">
          <a:xfrm>
            <a:off x="1524000" y="3429000"/>
            <a:ext cx="1524000" cy="1524000"/>
          </a:xfrm>
          <a:custGeom>
            <a:avLst/>
            <a:gdLst>
              <a:gd name="T0" fmla="*/ 0 w 960"/>
              <a:gd name="T1" fmla="*/ 960 h 960"/>
              <a:gd name="T2" fmla="*/ 144 w 960"/>
              <a:gd name="T3" fmla="*/ 864 h 960"/>
              <a:gd name="T4" fmla="*/ 480 w 960"/>
              <a:gd name="T5" fmla="*/ 672 h 960"/>
              <a:gd name="T6" fmla="*/ 864 w 960"/>
              <a:gd name="T7" fmla="*/ 384 h 960"/>
              <a:gd name="T8" fmla="*/ 960 w 960"/>
              <a:gd name="T9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0" h="960">
                <a:moveTo>
                  <a:pt x="0" y="960"/>
                </a:moveTo>
                <a:cubicBezTo>
                  <a:pt x="32" y="936"/>
                  <a:pt x="64" y="912"/>
                  <a:pt x="144" y="864"/>
                </a:cubicBezTo>
                <a:cubicBezTo>
                  <a:pt x="224" y="816"/>
                  <a:pt x="360" y="752"/>
                  <a:pt x="480" y="672"/>
                </a:cubicBezTo>
                <a:cubicBezTo>
                  <a:pt x="600" y="592"/>
                  <a:pt x="784" y="496"/>
                  <a:pt x="864" y="384"/>
                </a:cubicBezTo>
                <a:cubicBezTo>
                  <a:pt x="944" y="272"/>
                  <a:pt x="944" y="64"/>
                  <a:pt x="960" y="0"/>
                </a:cubicBezTo>
              </a:path>
            </a:pathLst>
          </a:custGeom>
          <a:noFill/>
          <a:ln w="254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1" name="Freeform 9"/>
          <p:cNvSpPr>
            <a:spLocks/>
          </p:cNvSpPr>
          <p:nvPr/>
        </p:nvSpPr>
        <p:spPr bwMode="auto">
          <a:xfrm>
            <a:off x="2514600" y="2374900"/>
            <a:ext cx="1955800" cy="1600200"/>
          </a:xfrm>
          <a:custGeom>
            <a:avLst/>
            <a:gdLst>
              <a:gd name="T0" fmla="*/ 0 w 1232"/>
              <a:gd name="T1" fmla="*/ 1000 h 1008"/>
              <a:gd name="T2" fmla="*/ 240 w 1232"/>
              <a:gd name="T3" fmla="*/ 952 h 1008"/>
              <a:gd name="T4" fmla="*/ 720 w 1232"/>
              <a:gd name="T5" fmla="*/ 664 h 1008"/>
              <a:gd name="T6" fmla="*/ 1152 w 1232"/>
              <a:gd name="T7" fmla="*/ 328 h 1008"/>
              <a:gd name="T8" fmla="*/ 1200 w 1232"/>
              <a:gd name="T9" fmla="*/ 40 h 1008"/>
              <a:gd name="T10" fmla="*/ 1200 w 1232"/>
              <a:gd name="T11" fmla="*/ 8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32" h="1008">
                <a:moveTo>
                  <a:pt x="0" y="1000"/>
                </a:moveTo>
                <a:cubicBezTo>
                  <a:pt x="60" y="1004"/>
                  <a:pt x="120" y="1008"/>
                  <a:pt x="240" y="952"/>
                </a:cubicBezTo>
                <a:cubicBezTo>
                  <a:pt x="360" y="896"/>
                  <a:pt x="568" y="768"/>
                  <a:pt x="720" y="664"/>
                </a:cubicBezTo>
                <a:cubicBezTo>
                  <a:pt x="872" y="560"/>
                  <a:pt x="1072" y="432"/>
                  <a:pt x="1152" y="328"/>
                </a:cubicBezTo>
                <a:cubicBezTo>
                  <a:pt x="1232" y="224"/>
                  <a:pt x="1192" y="80"/>
                  <a:pt x="1200" y="40"/>
                </a:cubicBezTo>
                <a:cubicBezTo>
                  <a:pt x="1208" y="0"/>
                  <a:pt x="1200" y="80"/>
                  <a:pt x="1200" y="88"/>
                </a:cubicBezTo>
              </a:path>
            </a:pathLst>
          </a:custGeom>
          <a:noFill/>
          <a:ln w="254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2" name="Freeform 10"/>
          <p:cNvSpPr>
            <a:spLocks/>
          </p:cNvSpPr>
          <p:nvPr/>
        </p:nvSpPr>
        <p:spPr bwMode="auto">
          <a:xfrm>
            <a:off x="3810000" y="1752600"/>
            <a:ext cx="2082800" cy="1295400"/>
          </a:xfrm>
          <a:custGeom>
            <a:avLst/>
            <a:gdLst>
              <a:gd name="T0" fmla="*/ 0 w 1312"/>
              <a:gd name="T1" fmla="*/ 816 h 816"/>
              <a:gd name="T2" fmla="*/ 624 w 1312"/>
              <a:gd name="T3" fmla="*/ 720 h 816"/>
              <a:gd name="T4" fmla="*/ 1200 w 1312"/>
              <a:gd name="T5" fmla="*/ 384 h 816"/>
              <a:gd name="T6" fmla="*/ 1296 w 1312"/>
              <a:gd name="T7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12" h="816">
                <a:moveTo>
                  <a:pt x="0" y="816"/>
                </a:moveTo>
                <a:cubicBezTo>
                  <a:pt x="212" y="804"/>
                  <a:pt x="424" y="792"/>
                  <a:pt x="624" y="720"/>
                </a:cubicBezTo>
                <a:cubicBezTo>
                  <a:pt x="824" y="648"/>
                  <a:pt x="1088" y="504"/>
                  <a:pt x="1200" y="384"/>
                </a:cubicBezTo>
                <a:cubicBezTo>
                  <a:pt x="1312" y="264"/>
                  <a:pt x="1280" y="64"/>
                  <a:pt x="1296" y="0"/>
                </a:cubicBezTo>
              </a:path>
            </a:pathLst>
          </a:custGeom>
          <a:noFill/>
          <a:ln w="254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3" name="Freeform 11"/>
          <p:cNvSpPr>
            <a:spLocks/>
          </p:cNvSpPr>
          <p:nvPr/>
        </p:nvSpPr>
        <p:spPr bwMode="auto">
          <a:xfrm>
            <a:off x="5334000" y="1130300"/>
            <a:ext cx="2298700" cy="1079500"/>
          </a:xfrm>
          <a:custGeom>
            <a:avLst/>
            <a:gdLst>
              <a:gd name="T0" fmla="*/ 0 w 1448"/>
              <a:gd name="T1" fmla="*/ 680 h 680"/>
              <a:gd name="T2" fmla="*/ 288 w 1448"/>
              <a:gd name="T3" fmla="*/ 632 h 680"/>
              <a:gd name="T4" fmla="*/ 624 w 1448"/>
              <a:gd name="T5" fmla="*/ 536 h 680"/>
              <a:gd name="T6" fmla="*/ 1056 w 1448"/>
              <a:gd name="T7" fmla="*/ 344 h 680"/>
              <a:gd name="T8" fmla="*/ 1392 w 1448"/>
              <a:gd name="T9" fmla="*/ 56 h 680"/>
              <a:gd name="T10" fmla="*/ 1392 w 1448"/>
              <a:gd name="T11" fmla="*/ 8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8" h="680">
                <a:moveTo>
                  <a:pt x="0" y="680"/>
                </a:moveTo>
                <a:cubicBezTo>
                  <a:pt x="92" y="668"/>
                  <a:pt x="184" y="656"/>
                  <a:pt x="288" y="632"/>
                </a:cubicBezTo>
                <a:cubicBezTo>
                  <a:pt x="392" y="608"/>
                  <a:pt x="496" y="584"/>
                  <a:pt x="624" y="536"/>
                </a:cubicBezTo>
                <a:cubicBezTo>
                  <a:pt x="752" y="488"/>
                  <a:pt x="928" y="424"/>
                  <a:pt x="1056" y="344"/>
                </a:cubicBezTo>
                <a:cubicBezTo>
                  <a:pt x="1184" y="264"/>
                  <a:pt x="1336" y="112"/>
                  <a:pt x="1392" y="56"/>
                </a:cubicBezTo>
                <a:cubicBezTo>
                  <a:pt x="1448" y="0"/>
                  <a:pt x="1392" y="16"/>
                  <a:pt x="1392" y="8"/>
                </a:cubicBezTo>
              </a:path>
            </a:pathLst>
          </a:custGeom>
          <a:noFill/>
          <a:ln w="254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4" name="Freeform 12"/>
          <p:cNvSpPr>
            <a:spLocks/>
          </p:cNvSpPr>
          <p:nvPr/>
        </p:nvSpPr>
        <p:spPr bwMode="auto">
          <a:xfrm>
            <a:off x="6781800" y="76200"/>
            <a:ext cx="1320800" cy="1333500"/>
          </a:xfrm>
          <a:custGeom>
            <a:avLst/>
            <a:gdLst>
              <a:gd name="T0" fmla="*/ 0 w 832"/>
              <a:gd name="T1" fmla="*/ 768 h 840"/>
              <a:gd name="T2" fmla="*/ 192 w 832"/>
              <a:gd name="T3" fmla="*/ 816 h 840"/>
              <a:gd name="T4" fmla="*/ 432 w 832"/>
              <a:gd name="T5" fmla="*/ 768 h 840"/>
              <a:gd name="T6" fmla="*/ 768 w 832"/>
              <a:gd name="T7" fmla="*/ 384 h 840"/>
              <a:gd name="T8" fmla="*/ 816 w 832"/>
              <a:gd name="T9" fmla="*/ 48 h 840"/>
              <a:gd name="T10" fmla="*/ 816 w 832"/>
              <a:gd name="T11" fmla="*/ 96 h 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2" h="840">
                <a:moveTo>
                  <a:pt x="0" y="768"/>
                </a:moveTo>
                <a:cubicBezTo>
                  <a:pt x="60" y="792"/>
                  <a:pt x="120" y="816"/>
                  <a:pt x="192" y="816"/>
                </a:cubicBezTo>
                <a:cubicBezTo>
                  <a:pt x="264" y="816"/>
                  <a:pt x="336" y="840"/>
                  <a:pt x="432" y="768"/>
                </a:cubicBezTo>
                <a:cubicBezTo>
                  <a:pt x="528" y="696"/>
                  <a:pt x="704" y="504"/>
                  <a:pt x="768" y="384"/>
                </a:cubicBezTo>
                <a:cubicBezTo>
                  <a:pt x="832" y="264"/>
                  <a:pt x="808" y="96"/>
                  <a:pt x="816" y="48"/>
                </a:cubicBezTo>
                <a:cubicBezTo>
                  <a:pt x="824" y="0"/>
                  <a:pt x="816" y="88"/>
                  <a:pt x="816" y="96"/>
                </a:cubicBezTo>
              </a:path>
            </a:pathLst>
          </a:custGeom>
          <a:noFill/>
          <a:ln w="254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685800" y="5562600"/>
            <a:ext cx="2874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Stage 1:  Getting Together</a:t>
            </a: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2133600" y="4495800"/>
            <a:ext cx="2620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Stage 2:  Building Trust</a:t>
            </a:r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3276600" y="3733800"/>
            <a:ext cx="3009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Stage 3:  Developing a Plan</a:t>
            </a:r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4953000" y="2667000"/>
            <a:ext cx="2608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Stage 4:  Taking Action</a:t>
            </a:r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6400800" y="1752600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Stage 5:  Going to Scale </a:t>
            </a:r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457200" y="762000"/>
            <a:ext cx="47355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/>
              <a:t>Improving Outcomes for Children</a:t>
            </a: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1219200" y="5867400"/>
            <a:ext cx="2857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1200" dirty="0"/>
              <a:t>Commit to </a:t>
            </a:r>
            <a:r>
              <a:rPr lang="en-US" sz="1200" dirty="0" smtClean="0"/>
              <a:t>Collaboration</a:t>
            </a:r>
            <a:endParaRPr lang="en-US" sz="1200" dirty="0"/>
          </a:p>
          <a:p>
            <a:pPr>
              <a:buFontTx/>
              <a:buChar char="•"/>
            </a:pPr>
            <a:r>
              <a:rPr lang="en-US" sz="1200" dirty="0"/>
              <a:t>Involve the right people</a:t>
            </a:r>
          </a:p>
          <a:p>
            <a:pPr>
              <a:buFontTx/>
              <a:buChar char="•"/>
            </a:pPr>
            <a:r>
              <a:rPr lang="en-US" sz="1200" dirty="0"/>
              <a:t>Decide to act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2590800" y="4724400"/>
            <a:ext cx="2971800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endParaRPr lang="en-US" sz="800" dirty="0" smtClean="0"/>
          </a:p>
          <a:p>
            <a:pPr>
              <a:buFontTx/>
              <a:buChar char="•"/>
            </a:pPr>
            <a:r>
              <a:rPr lang="en-US" sz="1200" dirty="0" smtClean="0"/>
              <a:t>Get </a:t>
            </a:r>
            <a:r>
              <a:rPr lang="en-US" sz="1200" dirty="0"/>
              <a:t>to know one another</a:t>
            </a:r>
          </a:p>
          <a:p>
            <a:pPr>
              <a:buFontTx/>
              <a:buChar char="•"/>
            </a:pPr>
            <a:r>
              <a:rPr lang="en-US" sz="1200" dirty="0"/>
              <a:t>Build cooperative relationships</a:t>
            </a:r>
          </a:p>
          <a:p>
            <a:pPr>
              <a:buFontTx/>
              <a:buChar char="•"/>
            </a:pPr>
            <a:r>
              <a:rPr lang="en-US" sz="1200" dirty="0"/>
              <a:t>Establish shared goals</a:t>
            </a:r>
          </a:p>
          <a:p>
            <a:endParaRPr lang="en-US" sz="1300" dirty="0"/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6553200" y="2057400"/>
            <a:ext cx="30638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200" dirty="0"/>
              <a:t>Adapt and expand prototype</a:t>
            </a:r>
          </a:p>
          <a:p>
            <a:pPr>
              <a:buFontTx/>
              <a:buChar char="•"/>
            </a:pPr>
            <a:r>
              <a:rPr lang="en-US" sz="1200" dirty="0"/>
              <a:t>Deepen collaborative culture</a:t>
            </a:r>
          </a:p>
          <a:p>
            <a:pPr>
              <a:buFontTx/>
              <a:buChar char="•"/>
            </a:pPr>
            <a:r>
              <a:rPr lang="en-US" sz="1200" dirty="0"/>
              <a:t>Institutionalize processes</a:t>
            </a:r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5029200" y="2971800"/>
            <a:ext cx="3657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1200" dirty="0"/>
              <a:t>Implement new processes</a:t>
            </a:r>
          </a:p>
          <a:p>
            <a:pPr>
              <a:buFontTx/>
              <a:buChar char="•"/>
            </a:pPr>
            <a:r>
              <a:rPr lang="en-US" sz="1200" dirty="0"/>
              <a:t>Collect data</a:t>
            </a:r>
          </a:p>
          <a:p>
            <a:pPr>
              <a:buFontTx/>
              <a:buChar char="•"/>
            </a:pPr>
            <a:r>
              <a:rPr lang="en-US" sz="1200" dirty="0"/>
              <a:t>Evaluate progress-make course corrections</a:t>
            </a:r>
          </a:p>
        </p:txBody>
      </p:sp>
      <p:sp>
        <p:nvSpPr>
          <p:cNvPr id="74775" name="Text Box 23"/>
          <p:cNvSpPr txBox="1">
            <a:spLocks noChangeArrowheads="1"/>
          </p:cNvSpPr>
          <p:nvPr/>
        </p:nvSpPr>
        <p:spPr bwMode="auto">
          <a:xfrm>
            <a:off x="5192712" y="4038600"/>
            <a:ext cx="30368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1200" dirty="0"/>
              <a:t>Formalize interagency relationships</a:t>
            </a:r>
          </a:p>
          <a:p>
            <a:pPr>
              <a:buFontTx/>
              <a:buChar char="•"/>
            </a:pPr>
            <a:r>
              <a:rPr lang="en-US" sz="1200" dirty="0"/>
              <a:t>Define service delivery processes</a:t>
            </a:r>
          </a:p>
          <a:p>
            <a:pPr>
              <a:buFontTx/>
              <a:buChar char="•"/>
            </a:pPr>
            <a:r>
              <a:rPr lang="en-US" sz="1200" dirty="0"/>
              <a:t>Develop technical tools</a:t>
            </a:r>
          </a:p>
        </p:txBody>
      </p:sp>
    </p:spTree>
    <p:extLst>
      <p:ext uri="{BB962C8B-B14F-4D97-AF65-F5344CB8AC3E}">
        <p14:creationId xmlns:p14="http://schemas.microsoft.com/office/powerpoint/2010/main" val="705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70451744"/>
              </p:ext>
            </p:extLst>
          </p:nvPr>
        </p:nvGraphicFramePr>
        <p:xfrm>
          <a:off x="0" y="685800"/>
          <a:ext cx="9067800" cy="627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 smtClean="0"/>
              <a:t>ESSENTIAL ELEMENTS OF A TRAUMA-INFORMED </a:t>
            </a:r>
            <a:r>
              <a:rPr lang="en-US" sz="2400" b="1" dirty="0" smtClean="0"/>
              <a:t>SYSTEM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69760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1600200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National Child Traumatic Stress Network Element #7: 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Partnering of Child-Serving 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Agencies and Systems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2743200" y="2038946"/>
            <a:ext cx="6248400" cy="4514254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en-US" sz="2200" dirty="0" smtClean="0"/>
              <a:t>Child-serving agencies need to establish strong partnerships with one another. </a:t>
            </a:r>
          </a:p>
          <a:p>
            <a:pPr eaLnBrk="1" hangingPunct="1"/>
            <a:r>
              <a:rPr lang="en-US" sz="2200" dirty="0" smtClean="0"/>
              <a:t>Service providers should develop common protocols and frameworks. </a:t>
            </a:r>
          </a:p>
          <a:p>
            <a:pPr eaLnBrk="1" hangingPunct="1"/>
            <a:r>
              <a:rPr lang="en-US" sz="2200" dirty="0" smtClean="0"/>
              <a:t>Cross-system collaboration enables all helping professionals to see the child as a whole person, thus preventing potentially competing priorities and messages.</a:t>
            </a:r>
          </a:p>
          <a:p>
            <a:pPr eaLnBrk="1" hangingPunct="1"/>
            <a:r>
              <a:rPr lang="en-US" sz="2200" dirty="0" smtClean="0"/>
              <a:t>Collaboration across child-serving systems promotes cohesive care and better outcomes </a:t>
            </a:r>
            <a:r>
              <a:rPr lang="en-US" sz="2200" i="1" dirty="0" smtClean="0"/>
              <a:t>and capacity to respond efficiently and effectively</a:t>
            </a:r>
            <a:endParaRPr lang="en-US" sz="2200" dirty="0" smtClean="0"/>
          </a:p>
        </p:txBody>
      </p:sp>
      <p:grpSp>
        <p:nvGrpSpPr>
          <p:cNvPr id="8196" name="Group 7"/>
          <p:cNvGrpSpPr>
            <a:grpSpLocks/>
          </p:cNvGrpSpPr>
          <p:nvPr/>
        </p:nvGrpSpPr>
        <p:grpSpPr bwMode="auto">
          <a:xfrm rot="-286123">
            <a:off x="228600" y="2133600"/>
            <a:ext cx="2386013" cy="2614613"/>
            <a:chOff x="1371171" y="768974"/>
            <a:chExt cx="1114201" cy="1114201"/>
          </a:xfrm>
        </p:grpSpPr>
        <p:sp>
          <p:nvSpPr>
            <p:cNvPr id="9" name="Oval 8"/>
            <p:cNvSpPr/>
            <p:nvPr/>
          </p:nvSpPr>
          <p:spPr>
            <a:xfrm>
              <a:off x="1371171" y="768974"/>
              <a:ext cx="1114201" cy="1114201"/>
            </a:xfrm>
            <a:prstGeom prst="ellipse">
              <a:avLst/>
            </a:prstGeom>
            <a:solidFill>
              <a:srgbClr val="C0504D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4"/>
            <p:cNvSpPr/>
            <p:nvPr/>
          </p:nvSpPr>
          <p:spPr>
            <a:xfrm>
              <a:off x="1534261" y="932011"/>
              <a:ext cx="788021" cy="7881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970" tIns="13970" rIns="13970" bIns="13970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 smtClean="0">
                  <a:solidFill>
                    <a:schemeClr val="tx1"/>
                  </a:solidFill>
                </a:rPr>
                <a:t>Partnering of </a:t>
              </a:r>
              <a:r>
                <a:rPr lang="en-US" sz="2000" b="1" dirty="0">
                  <a:solidFill>
                    <a:schemeClr val="tx1"/>
                  </a:solidFill>
                </a:rPr>
                <a:t>Child-Serving Agencies and Systems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6051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372168"/>
            <a:ext cx="7924801" cy="2181032"/>
          </a:xfrm>
        </p:spPr>
        <p:txBody>
          <a:bodyPr/>
          <a:lstStyle/>
          <a:p>
            <a:r>
              <a:rPr lang="en-US" dirty="0" smtClean="0"/>
              <a:t>Strengthening Families Protective Factors</a:t>
            </a:r>
            <a:br>
              <a:rPr lang="en-US" dirty="0" smtClean="0"/>
            </a:br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1" y="914400"/>
            <a:ext cx="1295399" cy="12954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1981200" y="381000"/>
            <a:ext cx="6629400" cy="3962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P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rotective Factors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parental resilience</a:t>
            </a:r>
          </a:p>
          <a:p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connections</a:t>
            </a:r>
          </a:p>
          <a:p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parenting and child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</a:t>
            </a:r>
          </a:p>
          <a:p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concrete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 in times of need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emotional competence 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1371600" cy="129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9237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pPr eaLnBrk="1" hangingPunct="1"/>
            <a:r>
              <a:rPr lang="en-US" sz="4000" b="1" smtClean="0"/>
              <a:t>Overview of CT’s Early Childhood Child Welfare Federal Grant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228600" y="2667000"/>
            <a:ext cx="8686800" cy="36576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Early Childhood Child Welfare (ECCW) grant program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First effort of its kind – 7 projects funded nationally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Children’s Bureau/Administration for Children and Families</a:t>
            </a:r>
          </a:p>
          <a:p>
            <a:pPr eaLnBrk="1" hangingPunct="1">
              <a:lnSpc>
                <a:spcPct val="80000"/>
              </a:lnSpc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18 months + 6 month extension</a:t>
            </a:r>
          </a:p>
          <a:p>
            <a:pPr eaLnBrk="1" hangingPunct="1">
              <a:lnSpc>
                <a:spcPct val="80000"/>
              </a:lnSpc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October 2012 to September 2013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04146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305800" cy="15541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000" b="1" dirty="0" smtClean="0">
                <a:solidFill>
                  <a:srgbClr val="92D050"/>
                </a:solidFill>
              </a:rPr>
              <a:t>Grant Requirements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381000" y="1676400"/>
            <a:ext cx="8458200" cy="5029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600" dirty="0" smtClean="0"/>
          </a:p>
          <a:p>
            <a:r>
              <a:rPr lang="en-US" sz="2600" dirty="0" smtClean="0"/>
              <a:t>Focus </a:t>
            </a:r>
            <a:r>
              <a:rPr lang="en-US" sz="2600" dirty="0" smtClean="0"/>
              <a:t>on children ages birth to 5 years</a:t>
            </a:r>
          </a:p>
          <a:p>
            <a:endParaRPr lang="en-US" sz="2600" dirty="0" smtClean="0"/>
          </a:p>
          <a:p>
            <a:r>
              <a:rPr lang="en-US" sz="2600" dirty="0" smtClean="0"/>
              <a:t>Engage </a:t>
            </a:r>
            <a:r>
              <a:rPr lang="en-US" sz="2600" dirty="0" smtClean="0"/>
              <a:t>both child welfare and early care and education</a:t>
            </a:r>
          </a:p>
          <a:p>
            <a:endParaRPr lang="en-US" sz="2600" dirty="0" smtClean="0"/>
          </a:p>
          <a:p>
            <a:r>
              <a:rPr lang="en-US" sz="2600" dirty="0" smtClean="0"/>
              <a:t>Special focus on children in foster care</a:t>
            </a:r>
          </a:p>
          <a:p>
            <a:endParaRPr lang="en-US" sz="2600" dirty="0" smtClean="0"/>
          </a:p>
          <a:p>
            <a:r>
              <a:rPr lang="en-US" sz="2600" dirty="0" smtClean="0"/>
              <a:t>Promote </a:t>
            </a:r>
            <a:r>
              <a:rPr lang="en-US" sz="2600" dirty="0" smtClean="0"/>
              <a:t>strength based/protective factors approach</a:t>
            </a:r>
          </a:p>
        </p:txBody>
      </p:sp>
    </p:spTree>
    <p:extLst>
      <p:ext uri="{BB962C8B-B14F-4D97-AF65-F5344CB8AC3E}">
        <p14:creationId xmlns:p14="http://schemas.microsoft.com/office/powerpoint/2010/main" val="110143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382000" cy="114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000" b="1" dirty="0" smtClean="0">
                <a:solidFill>
                  <a:srgbClr val="92D050"/>
                </a:solidFill>
              </a:rPr>
              <a:t>CT Project – Goal #1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95400"/>
            <a:ext cx="8839200" cy="5410200"/>
          </a:xfrm>
        </p:spPr>
        <p:txBody>
          <a:bodyPr>
            <a:normAutofit/>
          </a:bodyPr>
          <a:lstStyle/>
          <a:p>
            <a:pPr marL="45720" indent="0" algn="ctr" eaLnBrk="1" hangingPunct="1">
              <a:buNone/>
            </a:pPr>
            <a:r>
              <a:rPr lang="en-US" sz="3200" b="1" dirty="0" smtClean="0"/>
              <a:t>Build on DCF-Head Start Partnership work</a:t>
            </a:r>
          </a:p>
          <a:p>
            <a:pPr marL="365760" lvl="1" indent="0" eaLnBrk="1" hangingPunct="1">
              <a:buNone/>
            </a:pPr>
            <a:endParaRPr lang="en-US" sz="1600" dirty="0" smtClean="0"/>
          </a:p>
          <a:p>
            <a:r>
              <a:rPr lang="en-US" sz="2800" dirty="0" smtClean="0"/>
              <a:t>Expand </a:t>
            </a:r>
            <a:r>
              <a:rPr lang="en-US" sz="2800" dirty="0" smtClean="0"/>
              <a:t>membership</a:t>
            </a:r>
            <a:endParaRPr lang="en-US" sz="2800" dirty="0" smtClean="0"/>
          </a:p>
          <a:p>
            <a:pPr lvl="1"/>
            <a:r>
              <a:rPr lang="en-US" sz="2400" dirty="0" smtClean="0"/>
              <a:t>DCF, Head Start, </a:t>
            </a:r>
            <a:r>
              <a:rPr lang="en-US" sz="2400" dirty="0" smtClean="0"/>
              <a:t>ECCP, </a:t>
            </a:r>
            <a:r>
              <a:rPr lang="en-US" sz="2400" dirty="0" smtClean="0"/>
              <a:t>Supportive Housing for Families</a:t>
            </a:r>
          </a:p>
          <a:p>
            <a:pPr lvl="1"/>
            <a:r>
              <a:rPr lang="en-US" sz="2400" dirty="0" smtClean="0"/>
              <a:t>Child FIRST, Discovery</a:t>
            </a:r>
          </a:p>
          <a:p>
            <a:pPr lvl="1"/>
            <a:r>
              <a:rPr lang="en-US" sz="2400" dirty="0" smtClean="0"/>
              <a:t>Birth to Three, FRC, </a:t>
            </a:r>
            <a:r>
              <a:rPr lang="en-US" sz="2400" dirty="0" smtClean="0"/>
              <a:t>DRS, and </a:t>
            </a:r>
            <a:r>
              <a:rPr lang="en-US" sz="2400" dirty="0" smtClean="0"/>
              <a:t>others</a:t>
            </a:r>
          </a:p>
          <a:p>
            <a:pPr lvl="1"/>
            <a:endParaRPr lang="en-US" sz="1000" dirty="0" smtClean="0"/>
          </a:p>
          <a:p>
            <a:r>
              <a:rPr lang="en-US" sz="2800" dirty="0" smtClean="0"/>
              <a:t>Infuse Strengthening Families Protective Factors Framework into work with families across sectors</a:t>
            </a:r>
          </a:p>
          <a:p>
            <a:endParaRPr lang="en-US" sz="1000" dirty="0" smtClean="0"/>
          </a:p>
          <a:p>
            <a:r>
              <a:rPr lang="en-US" sz="2800" dirty="0" smtClean="0"/>
              <a:t>Training of Trainers (25) and Statewide training (300) with Center for the Study of Social Policy</a:t>
            </a:r>
          </a:p>
        </p:txBody>
      </p:sp>
    </p:spTree>
    <p:extLst>
      <p:ext uri="{BB962C8B-B14F-4D97-AF65-F5344CB8AC3E}">
        <p14:creationId xmlns:p14="http://schemas.microsoft.com/office/powerpoint/2010/main" val="1969810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382000" cy="114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000" b="1" dirty="0" smtClean="0">
                <a:solidFill>
                  <a:srgbClr val="92D050"/>
                </a:solidFill>
              </a:rPr>
              <a:t>CT Project – Goal #2</a:t>
            </a:r>
            <a:endParaRPr lang="en-US" sz="4000" b="1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>
          <a:xfrm>
            <a:off x="228600" y="1371600"/>
            <a:ext cx="8686800" cy="5334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en-US" sz="3200" b="1" dirty="0" smtClean="0"/>
              <a:t>Strengthen </a:t>
            </a:r>
            <a:r>
              <a:rPr lang="en-US" sz="3200" b="1" dirty="0" smtClean="0"/>
              <a:t>partnership </a:t>
            </a:r>
            <a:r>
              <a:rPr lang="en-US" sz="3200" b="1" dirty="0" smtClean="0"/>
              <a:t>in </a:t>
            </a:r>
            <a:r>
              <a:rPr lang="en-US" sz="3200" b="1" dirty="0" smtClean="0"/>
              <a:t>DCF Region 4 </a:t>
            </a:r>
          </a:p>
          <a:p>
            <a:pPr marL="0" indent="0" eaLnBrk="1" hangingPunct="1"/>
            <a:endParaRPr lang="en-US" sz="1800" dirty="0" smtClean="0"/>
          </a:p>
          <a:p>
            <a:pPr marL="0" indent="0" eaLnBrk="1" hangingPunct="1"/>
            <a:r>
              <a:rPr lang="en-US" sz="2800" dirty="0" smtClean="0"/>
              <a:t>Address identified need for enhanced capacity </a:t>
            </a:r>
            <a:r>
              <a:rPr lang="en-US" sz="2800" dirty="0" smtClean="0"/>
              <a:t>to serve infants, toddlers </a:t>
            </a:r>
            <a:r>
              <a:rPr lang="en-US" sz="2800" dirty="0" smtClean="0"/>
              <a:t>and their families</a:t>
            </a:r>
          </a:p>
          <a:p>
            <a:pPr marL="0" indent="0" eaLnBrk="1" hangingPunct="1"/>
            <a:endParaRPr lang="en-US" sz="1000" dirty="0" smtClean="0"/>
          </a:p>
          <a:p>
            <a:pPr marL="0" indent="0" eaLnBrk="1" hangingPunct="1"/>
            <a:r>
              <a:rPr lang="en-US" sz="2800" dirty="0" smtClean="0"/>
              <a:t>Infuse knowledge and skills in infant mental health through inter-professional </a:t>
            </a:r>
            <a:r>
              <a:rPr lang="en-US" sz="2800" dirty="0" smtClean="0"/>
              <a:t>education</a:t>
            </a:r>
            <a:endParaRPr lang="en-US" sz="2800" dirty="0" smtClean="0"/>
          </a:p>
          <a:p>
            <a:pPr marL="0" indent="0" eaLnBrk="1" hangingPunct="1"/>
            <a:endParaRPr lang="en-US" sz="1000" dirty="0" smtClean="0"/>
          </a:p>
          <a:p>
            <a:pPr marL="0" indent="0" eaLnBrk="1" hangingPunct="1"/>
            <a:r>
              <a:rPr lang="en-US" sz="2800" dirty="0" smtClean="0"/>
              <a:t>Reflective Supervision (10) and 8-session infant mental health training by experts in the field (35) with CT Association for Infant Mental Health</a:t>
            </a:r>
          </a:p>
        </p:txBody>
      </p:sp>
    </p:spTree>
    <p:extLst>
      <p:ext uri="{BB962C8B-B14F-4D97-AF65-F5344CB8AC3E}">
        <p14:creationId xmlns:p14="http://schemas.microsoft.com/office/powerpoint/2010/main" val="2000148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57201"/>
            <a:ext cx="7125113" cy="838200"/>
          </a:xfrm>
        </p:spPr>
        <p:txBody>
          <a:bodyPr/>
          <a:lstStyle/>
          <a:p>
            <a:pPr algn="r"/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b="1" dirty="0" smtClean="0"/>
              <a:t> </a:t>
            </a:r>
          </a:p>
          <a:p>
            <a:pPr marL="45720" lvl="0" indent="0">
              <a:buNone/>
            </a:pPr>
            <a:r>
              <a:rPr lang="en-US" sz="2600" b="1" dirty="0" smtClean="0"/>
              <a:t>What is the DCF-Head Start Partnership?</a:t>
            </a:r>
          </a:p>
          <a:p>
            <a:pPr lvl="3"/>
            <a:r>
              <a:rPr lang="en-US" sz="2200" b="1" dirty="0" smtClean="0"/>
              <a:t>History and Purpose</a:t>
            </a:r>
          </a:p>
          <a:p>
            <a:pPr lvl="3"/>
            <a:r>
              <a:rPr lang="en-US" sz="2200" b="1" dirty="0" smtClean="0"/>
              <a:t>Process</a:t>
            </a:r>
            <a:r>
              <a:rPr lang="en-US" sz="2200" b="1" dirty="0"/>
              <a:t>, Process, Process</a:t>
            </a:r>
            <a:endParaRPr lang="en-US" sz="2200" b="1" dirty="0" smtClean="0"/>
          </a:p>
          <a:p>
            <a:pPr lvl="3"/>
            <a:r>
              <a:rPr lang="en-US" sz="2200" b="1" dirty="0" smtClean="0"/>
              <a:t>Grounding </a:t>
            </a:r>
            <a:r>
              <a:rPr lang="en-US" sz="2200" b="1" dirty="0"/>
              <a:t>Theoretical </a:t>
            </a:r>
            <a:r>
              <a:rPr lang="en-US" sz="2200" b="1" dirty="0" smtClean="0"/>
              <a:t>Frameworks</a:t>
            </a:r>
          </a:p>
          <a:p>
            <a:pPr marL="45720" lvl="0" indent="0">
              <a:buNone/>
            </a:pPr>
            <a:endParaRPr lang="en-US" sz="2800" b="1" dirty="0" smtClean="0"/>
          </a:p>
          <a:p>
            <a:pPr marL="45720" indent="0">
              <a:buNone/>
            </a:pPr>
            <a:r>
              <a:rPr lang="en-US" sz="2600" b="1" dirty="0" smtClean="0"/>
              <a:t>Early Childhood Child Welfare (ECCW) Federal Grant</a:t>
            </a:r>
          </a:p>
          <a:p>
            <a:pPr lvl="3"/>
            <a:r>
              <a:rPr lang="en-US" sz="2200" b="1" dirty="0" smtClean="0"/>
              <a:t>Expanding and Deepening Collaboration</a:t>
            </a:r>
          </a:p>
          <a:p>
            <a:pPr lvl="3"/>
            <a:r>
              <a:rPr lang="en-US" sz="2200" b="1" dirty="0" smtClean="0"/>
              <a:t>Inter-professional Training</a:t>
            </a:r>
          </a:p>
          <a:p>
            <a:pPr lvl="4"/>
            <a:r>
              <a:rPr lang="en-US" sz="2000" b="1" dirty="0" smtClean="0"/>
              <a:t>Strengthening Families</a:t>
            </a:r>
          </a:p>
          <a:p>
            <a:pPr lvl="4"/>
            <a:r>
              <a:rPr lang="en-US" sz="2000" b="1" dirty="0" smtClean="0"/>
              <a:t>Infant Mental </a:t>
            </a:r>
            <a:r>
              <a:rPr lang="en-US" sz="2000" b="1" dirty="0" err="1" smtClean="0"/>
              <a:t>Heealth</a:t>
            </a:r>
            <a:endParaRPr lang="en-US" sz="2000" b="1" dirty="0" smtClean="0"/>
          </a:p>
          <a:p>
            <a:pPr lvl="3"/>
            <a:r>
              <a:rPr lang="en-US" sz="2200" b="1" dirty="0" smtClean="0"/>
              <a:t>Evaluation</a:t>
            </a:r>
          </a:p>
          <a:p>
            <a:pPr marL="365760" lvl="1" indent="0">
              <a:buNone/>
            </a:pPr>
            <a:r>
              <a:rPr lang="en-US" sz="2600" b="1" dirty="0" smtClean="0"/>
              <a:t>	</a:t>
            </a:r>
            <a:r>
              <a:rPr lang="en-US" sz="2600" b="1" i="1" dirty="0"/>
              <a:t> </a:t>
            </a:r>
            <a:endParaRPr lang="en-US" sz="2600" dirty="0"/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028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533400"/>
            <a:ext cx="8001000" cy="129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000" b="1" dirty="0" smtClean="0">
                <a:solidFill>
                  <a:srgbClr val="92D050"/>
                </a:solidFill>
              </a:rPr>
              <a:t>CT Project – Goal #3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524000"/>
            <a:ext cx="8001000" cy="4953000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en-US" sz="3200" b="1" dirty="0" smtClean="0"/>
              <a:t>Increase Enrollment in Quality ECE</a:t>
            </a:r>
          </a:p>
          <a:p>
            <a:pPr marL="0" indent="0" algn="ctr" eaLnBrk="1" hangingPunct="1">
              <a:buNone/>
            </a:pPr>
            <a:endParaRPr lang="en-US" sz="2000" b="1" dirty="0" smtClean="0"/>
          </a:p>
          <a:p>
            <a:pPr marL="457200" indent="-457200"/>
            <a:r>
              <a:rPr lang="en-US" sz="2800" dirty="0" smtClean="0"/>
              <a:t>Focus on young children in foster care</a:t>
            </a:r>
          </a:p>
          <a:p>
            <a:pPr marL="171450" indent="-171450"/>
            <a:endParaRPr lang="en-US" sz="1000" dirty="0" smtClean="0"/>
          </a:p>
          <a:p>
            <a:pPr marL="457200" indent="-457200"/>
            <a:r>
              <a:rPr lang="en-US" sz="2800" dirty="0" smtClean="0"/>
              <a:t>Explore if/where they receive ECE</a:t>
            </a:r>
          </a:p>
          <a:p>
            <a:pPr marL="171450" indent="-171450"/>
            <a:endParaRPr lang="en-US" sz="1000" dirty="0" smtClean="0"/>
          </a:p>
          <a:p>
            <a:pPr marL="457200" indent="-457200"/>
            <a:r>
              <a:rPr lang="en-US" sz="2800" dirty="0" smtClean="0"/>
              <a:t>Enhance DCF data system to better track </a:t>
            </a:r>
            <a:r>
              <a:rPr lang="en-US" sz="2800" dirty="0" smtClean="0"/>
              <a:t>ECE </a:t>
            </a:r>
            <a:r>
              <a:rPr lang="en-US" sz="2800" dirty="0" smtClean="0"/>
              <a:t>experiences</a:t>
            </a:r>
          </a:p>
          <a:p>
            <a:pPr marL="171450" indent="-171450"/>
            <a:endParaRPr lang="en-US" sz="1000" dirty="0" smtClean="0"/>
          </a:p>
          <a:p>
            <a:pPr marL="457200" indent="-457200"/>
            <a:r>
              <a:rPr lang="en-US" sz="2800" dirty="0" smtClean="0"/>
              <a:t>Align policy and </a:t>
            </a:r>
            <a:r>
              <a:rPr lang="en-US" sz="2800" dirty="0" smtClean="0"/>
              <a:t>practice as needed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70322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382000" cy="114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000" b="1" dirty="0" smtClean="0">
                <a:solidFill>
                  <a:srgbClr val="92D050"/>
                </a:solidFill>
              </a:rPr>
              <a:t>OUTCOMES </a:t>
            </a:r>
            <a:r>
              <a:rPr lang="en-US" sz="4000" b="1" dirty="0" smtClean="0">
                <a:solidFill>
                  <a:srgbClr val="92D050"/>
                </a:solidFill>
              </a:rPr>
              <a:t>– Goal #1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95400"/>
            <a:ext cx="8839200" cy="5410200"/>
          </a:xfrm>
        </p:spPr>
        <p:txBody>
          <a:bodyPr>
            <a:normAutofit lnSpcReduction="10000"/>
          </a:bodyPr>
          <a:lstStyle/>
          <a:p>
            <a:pPr marL="45720" indent="0" algn="ctr" eaLnBrk="1" hangingPunct="1">
              <a:buNone/>
            </a:pPr>
            <a:r>
              <a:rPr lang="en-US" sz="3200" b="1" dirty="0" smtClean="0"/>
              <a:t>Build on DCF-Head Start Partnership work</a:t>
            </a:r>
          </a:p>
          <a:p>
            <a:pPr marL="365760" lvl="1" indent="0" eaLnBrk="1" hangingPunct="1">
              <a:buNone/>
            </a:pPr>
            <a:endParaRPr lang="en-US" sz="1600" dirty="0" smtClean="0"/>
          </a:p>
          <a:p>
            <a:r>
              <a:rPr lang="en-US" sz="2800" dirty="0" smtClean="0"/>
              <a:t>Consistent participation – 14 Teams – increased representation</a:t>
            </a:r>
          </a:p>
          <a:p>
            <a:endParaRPr lang="en-US" sz="2000" dirty="0" smtClean="0"/>
          </a:p>
          <a:p>
            <a:r>
              <a:rPr lang="en-US" sz="2800" dirty="0" smtClean="0"/>
              <a:t>Broader par</a:t>
            </a:r>
            <a:r>
              <a:rPr lang="en-US" sz="2800" dirty="0" smtClean="0"/>
              <a:t>ticipation in partnership activities, e.g., cross-training, joint work with families, streamlined referrals, shared data, resource fairs</a:t>
            </a:r>
          </a:p>
          <a:p>
            <a:endParaRPr lang="en-US" sz="2000" dirty="0" smtClean="0"/>
          </a:p>
          <a:p>
            <a:r>
              <a:rPr lang="en-US" sz="2800" dirty="0" smtClean="0"/>
              <a:t>Community training in Protective Factors and joint implementation of</a:t>
            </a:r>
            <a:r>
              <a:rPr lang="en-US" sz="2800" dirty="0" smtClean="0"/>
              <a:t> Protective Factors Framework with families</a:t>
            </a:r>
          </a:p>
          <a:p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548264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382000" cy="114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000" b="1" dirty="0" smtClean="0">
                <a:solidFill>
                  <a:srgbClr val="92D050"/>
                </a:solidFill>
              </a:rPr>
              <a:t>OUTCOMES </a:t>
            </a:r>
            <a:r>
              <a:rPr lang="en-US" sz="4000" b="1" dirty="0" smtClean="0">
                <a:solidFill>
                  <a:srgbClr val="92D050"/>
                </a:solidFill>
              </a:rPr>
              <a:t>– Goal #2</a:t>
            </a:r>
            <a:endParaRPr lang="en-US" sz="4000" b="1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>
          <a:xfrm>
            <a:off x="228600" y="1371600"/>
            <a:ext cx="8686800" cy="53340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 algn="ctr" eaLnBrk="1" hangingPunct="1">
              <a:buNone/>
            </a:pPr>
            <a:r>
              <a:rPr lang="en-US" sz="3200" b="1" dirty="0" smtClean="0"/>
              <a:t>Strengthen </a:t>
            </a:r>
            <a:r>
              <a:rPr lang="en-US" sz="3200" b="1" dirty="0" smtClean="0"/>
              <a:t>partnership </a:t>
            </a:r>
            <a:r>
              <a:rPr lang="en-US" sz="3200" b="1" dirty="0" smtClean="0"/>
              <a:t>in </a:t>
            </a:r>
            <a:r>
              <a:rPr lang="en-US" sz="3200" b="1" dirty="0" smtClean="0"/>
              <a:t>DCF Region 4 </a:t>
            </a:r>
          </a:p>
          <a:p>
            <a:pPr marL="0" indent="0" eaLnBrk="1" hangingPunct="1"/>
            <a:endParaRPr lang="en-US" dirty="0" smtClean="0"/>
          </a:p>
          <a:p>
            <a:pPr marL="0" indent="0" eaLnBrk="1" hangingPunct="1"/>
            <a:r>
              <a:rPr lang="en-US" sz="3000" dirty="0" smtClean="0"/>
              <a:t>Training pre-posttests showed significant increase in knowledge</a:t>
            </a:r>
          </a:p>
          <a:p>
            <a:pPr marL="0" indent="0" eaLnBrk="1" hangingPunct="1"/>
            <a:endParaRPr lang="en-US" dirty="0"/>
          </a:p>
          <a:p>
            <a:pPr marL="0" indent="0" eaLnBrk="1" hangingPunct="1"/>
            <a:r>
              <a:rPr lang="en-US" sz="3000" dirty="0" smtClean="0"/>
              <a:t>Practice changes in areas of visitation, observation and assessment of infant/toddler needs, placement decision making</a:t>
            </a:r>
          </a:p>
          <a:p>
            <a:pPr marL="0" indent="0" eaLnBrk="1" hangingPunct="1"/>
            <a:endParaRPr lang="en-US" dirty="0"/>
          </a:p>
          <a:p>
            <a:pPr marL="0" indent="0" eaLnBrk="1" hangingPunct="1"/>
            <a:r>
              <a:rPr lang="en-US" sz="3000" dirty="0" smtClean="0"/>
              <a:t>Broader representation, more varied partnership activity, consistent participation and partnering</a:t>
            </a:r>
          </a:p>
          <a:p>
            <a:pPr marL="0" indent="0" eaLnBrk="1" hangingPunct="1">
              <a:buNone/>
            </a:pPr>
            <a:r>
              <a:rPr lang="en-US" sz="2800" dirty="0" smtClean="0"/>
              <a:t> </a:t>
            </a:r>
          </a:p>
          <a:p>
            <a:pPr marL="0" indent="0" algn="ctr" eaLnBrk="1" hangingPunct="1">
              <a:buNone/>
            </a:pPr>
            <a:r>
              <a:rPr lang="en-US" sz="4300" b="1" i="1" dirty="0" smtClean="0"/>
              <a:t>Staff testimony most impressive!</a:t>
            </a:r>
            <a:endParaRPr lang="en-US" sz="4300" b="1" i="1" dirty="0" smtClean="0"/>
          </a:p>
          <a:p>
            <a:pPr marL="0" indent="0" eaLnBrk="1" hangingPunct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349080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533400"/>
            <a:ext cx="8001000" cy="129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000" b="1" dirty="0" smtClean="0">
                <a:solidFill>
                  <a:srgbClr val="92D050"/>
                </a:solidFill>
              </a:rPr>
              <a:t>OUTCOMES – </a:t>
            </a:r>
            <a:r>
              <a:rPr lang="en-US" sz="4000" b="1" dirty="0" smtClean="0">
                <a:solidFill>
                  <a:srgbClr val="92D050"/>
                </a:solidFill>
              </a:rPr>
              <a:t>Goal #3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524000"/>
            <a:ext cx="8001000" cy="4953000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endParaRPr lang="en-US" sz="2000" b="1" dirty="0" smtClean="0"/>
          </a:p>
          <a:p>
            <a:pPr marL="457200" indent="-457200"/>
            <a:r>
              <a:rPr lang="en-US" sz="2800" dirty="0" smtClean="0"/>
              <a:t>Data system adapted to better track ECE</a:t>
            </a:r>
          </a:p>
          <a:p>
            <a:pPr marL="457200" indent="-457200"/>
            <a:endParaRPr lang="en-US" sz="2800" dirty="0"/>
          </a:p>
          <a:p>
            <a:pPr marL="457200" indent="-457200"/>
            <a:r>
              <a:rPr lang="en-US" sz="2800" dirty="0" smtClean="0"/>
              <a:t>Deeper understanding of needs of young children in foster care (and quality ECE)</a:t>
            </a:r>
            <a:endParaRPr lang="en-US" sz="1000" dirty="0" smtClean="0"/>
          </a:p>
          <a:p>
            <a:pPr marL="171450" indent="-171450"/>
            <a:endParaRPr lang="en-US" sz="1000" dirty="0" smtClean="0"/>
          </a:p>
          <a:p>
            <a:pPr marL="171450" indent="-171450"/>
            <a:endParaRPr lang="en-US" sz="1000" dirty="0" smtClean="0"/>
          </a:p>
          <a:p>
            <a:pPr marL="457200" indent="-457200"/>
            <a:r>
              <a:rPr lang="en-US" sz="2800" dirty="0" smtClean="0"/>
              <a:t>Align policy and </a:t>
            </a:r>
            <a:r>
              <a:rPr lang="en-US" sz="2800" dirty="0" smtClean="0"/>
              <a:t>practice to needs of infants, toddlers and preschoolers both in DCF and Head Start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47634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533400"/>
            <a:ext cx="8001000" cy="129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000" b="1" dirty="0" smtClean="0">
                <a:solidFill>
                  <a:srgbClr val="92D050"/>
                </a:solidFill>
              </a:rPr>
              <a:t>DISSEMINATION</a:t>
            </a:r>
            <a:endParaRPr lang="en-US" sz="4000" b="1" dirty="0" smtClean="0">
              <a:solidFill>
                <a:srgbClr val="92D05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752600"/>
            <a:ext cx="8001000" cy="4724400"/>
          </a:xfrm>
        </p:spPr>
        <p:txBody>
          <a:bodyPr>
            <a:normAutofit fontScale="92500" lnSpcReduction="10000"/>
          </a:bodyPr>
          <a:lstStyle/>
          <a:p>
            <a:pPr marL="457200" indent="-457200"/>
            <a:endParaRPr lang="en-US" sz="2800" dirty="0" smtClean="0"/>
          </a:p>
          <a:p>
            <a:pPr marL="457200" indent="-457200"/>
            <a:r>
              <a:rPr lang="en-US" sz="2800" dirty="0" smtClean="0"/>
              <a:t>Grantee Exchanges</a:t>
            </a:r>
          </a:p>
          <a:p>
            <a:pPr marL="457200" indent="-457200"/>
            <a:r>
              <a:rPr lang="en-US" sz="2800" dirty="0" smtClean="0"/>
              <a:t>DCF Commissioner/Leadership</a:t>
            </a:r>
          </a:p>
          <a:p>
            <a:pPr marL="457200" indent="-457200"/>
            <a:r>
              <a:rPr lang="en-US" sz="2800" dirty="0" smtClean="0"/>
              <a:t>Casey Family Foundation</a:t>
            </a:r>
            <a:endParaRPr lang="en-US" sz="2800" dirty="0" smtClean="0"/>
          </a:p>
          <a:p>
            <a:pPr marL="457200" indent="-457200"/>
            <a:r>
              <a:rPr lang="en-US" sz="2800" dirty="0" smtClean="0"/>
              <a:t>Discovery Communities</a:t>
            </a:r>
          </a:p>
          <a:p>
            <a:pPr marL="457200" indent="-457200"/>
            <a:r>
              <a:rPr lang="en-US" sz="2800" dirty="0" smtClean="0"/>
              <a:t>Statewide DCF-Head Start Partnership Event</a:t>
            </a:r>
          </a:p>
          <a:p>
            <a:pPr marL="457200" indent="-457200"/>
            <a:r>
              <a:rPr lang="en-US" sz="2800" dirty="0" smtClean="0"/>
              <a:t>SAC/Cabinet</a:t>
            </a:r>
          </a:p>
          <a:p>
            <a:pPr marL="457200" indent="-457200"/>
            <a:r>
              <a:rPr lang="en-US" sz="2800" dirty="0" smtClean="0"/>
              <a:t>NCCAN in April</a:t>
            </a:r>
          </a:p>
          <a:p>
            <a:pPr marL="457200" indent="-457200"/>
            <a:r>
              <a:rPr lang="en-US" sz="2800" dirty="0" smtClean="0"/>
              <a:t>HSRC in July</a:t>
            </a:r>
          </a:p>
          <a:p>
            <a:pPr marL="457200" indent="-457200"/>
            <a:r>
              <a:rPr lang="en-US" sz="2800" dirty="0" smtClean="0"/>
              <a:t>ECCW Cohort publications</a:t>
            </a:r>
          </a:p>
        </p:txBody>
      </p:sp>
    </p:spTree>
    <p:extLst>
      <p:ext uri="{BB962C8B-B14F-4D97-AF65-F5344CB8AC3E}">
        <p14:creationId xmlns:p14="http://schemas.microsoft.com/office/powerpoint/2010/main" val="1147634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533400"/>
            <a:ext cx="8001000" cy="129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000" b="1" dirty="0" smtClean="0">
                <a:solidFill>
                  <a:srgbClr val="92D050"/>
                </a:solidFill>
              </a:rPr>
              <a:t>REPLICATION</a:t>
            </a:r>
            <a:endParaRPr lang="en-US" sz="4000" b="1" dirty="0" smtClean="0">
              <a:solidFill>
                <a:srgbClr val="92D05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458200" cy="4953000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en-US" sz="2800" dirty="0" smtClean="0"/>
              <a:t>Strengthening Families and Protective Factors Framework Practice Guide – with Center for the Study of Social Policy (CSSP)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indent="-457200"/>
            <a:r>
              <a:rPr lang="en-US" sz="2800" dirty="0" smtClean="0"/>
              <a:t>Infant Mental Health Reflective Supervision and Training – with support from Casey Family Foundation</a:t>
            </a:r>
          </a:p>
          <a:p>
            <a:pPr marL="1051560" lvl="2" indent="-457200"/>
            <a:r>
              <a:rPr lang="en-US" sz="2400" dirty="0" smtClean="0"/>
              <a:t>Fall 2013 – Region 6 New Britain, Meriden </a:t>
            </a:r>
          </a:p>
          <a:p>
            <a:pPr marL="1051560" lvl="2" indent="-457200"/>
            <a:r>
              <a:rPr lang="en-US" sz="2400" dirty="0" smtClean="0"/>
              <a:t>Winter 2014 – Region 5 Danbury</a:t>
            </a:r>
            <a:r>
              <a:rPr lang="en-US" sz="2400" dirty="0"/>
              <a:t>, Torrington, </a:t>
            </a:r>
            <a:r>
              <a:rPr lang="en-US" sz="2400" dirty="0" smtClean="0"/>
              <a:t>Waterbury</a:t>
            </a:r>
          </a:p>
          <a:p>
            <a:pPr marL="1051560" lvl="2" indent="-457200"/>
            <a:r>
              <a:rPr lang="en-US" sz="2400" dirty="0" smtClean="0"/>
              <a:t>Regions 1,2,3 to follow</a:t>
            </a:r>
          </a:p>
          <a:p>
            <a:pPr marL="1051560" lvl="2" indent="-457200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47634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9325"/>
          </a:xfrm>
        </p:spPr>
        <p:txBody>
          <a:bodyPr/>
          <a:lstStyle/>
          <a:p>
            <a:pPr algn="ctr"/>
            <a:r>
              <a:rPr lang="en-US" sz="4800" i="1" dirty="0"/>
              <a:t>Looking Back</a:t>
            </a:r>
            <a:r>
              <a:rPr lang="en-US" sz="4800" i="1" dirty="0" smtClean="0"/>
              <a:t>.....</a:t>
            </a:r>
            <a:r>
              <a:rPr lang="en-US" sz="4400" i="1" dirty="0" smtClean="0"/>
              <a:t>.....</a:t>
            </a:r>
            <a:endParaRPr lang="en-US" b="1" dirty="0" smtClean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09600" y="1752600"/>
            <a:ext cx="8305800" cy="4876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b="1" u="sng" dirty="0" smtClean="0"/>
              <a:t>Phase 1 - Pilot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000" b="1" u="sng" dirty="0" smtClean="0"/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/>
              <a:t>1999 </a:t>
            </a:r>
            <a:r>
              <a:rPr lang="en-US" sz="2400" b="1" u="sng" dirty="0" smtClean="0"/>
              <a:t>1</a:t>
            </a:r>
            <a:r>
              <a:rPr lang="en-US" sz="2400" b="1" dirty="0" smtClean="0"/>
              <a:t> </a:t>
            </a:r>
            <a:r>
              <a:rPr lang="en-US" sz="2400" dirty="0" smtClean="0"/>
              <a:t>DCF Areas &amp; </a:t>
            </a:r>
            <a:r>
              <a:rPr lang="en-US" sz="2400" b="1" u="sng" dirty="0" smtClean="0"/>
              <a:t>3</a:t>
            </a:r>
            <a:r>
              <a:rPr lang="en-US" sz="2400" dirty="0" smtClean="0"/>
              <a:t> Head Start/Early Head Start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000" b="1" u="sng" dirty="0" smtClean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200" b="1" dirty="0" smtClean="0">
                <a:solidFill>
                  <a:schemeClr val="accent1"/>
                </a:solidFill>
              </a:rPr>
              <a:t>Created </a:t>
            </a:r>
            <a:r>
              <a:rPr lang="en-US" sz="2200" b="1" i="1" dirty="0" smtClean="0">
                <a:solidFill>
                  <a:schemeClr val="accent1"/>
                </a:solidFill>
              </a:rPr>
              <a:t>Protocol for Working Together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200" b="1" u="sng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b="1" u="sng" dirty="0" smtClean="0"/>
              <a:t>Phase 2 – Ready Communities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000" dirty="0" smtClean="0"/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/>
              <a:t>2007	</a:t>
            </a:r>
            <a:r>
              <a:rPr lang="en-US" sz="2400" b="1" u="sng" dirty="0" smtClean="0"/>
              <a:t>8</a:t>
            </a:r>
            <a:r>
              <a:rPr lang="en-US" sz="2400" dirty="0" smtClean="0"/>
              <a:t> DCF Areas &amp; </a:t>
            </a:r>
            <a:r>
              <a:rPr lang="en-US" sz="2400" b="1" u="sng" dirty="0" smtClean="0"/>
              <a:t>15</a:t>
            </a:r>
            <a:r>
              <a:rPr lang="en-US" sz="2400" dirty="0" smtClean="0"/>
              <a:t> Head Start/Early Head Start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000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200" b="1" dirty="0" smtClean="0">
                <a:solidFill>
                  <a:schemeClr val="accent1"/>
                </a:solidFill>
              </a:rPr>
              <a:t>Began quarterly facilitated meetings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200" b="1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b="1" u="sng" dirty="0" smtClean="0"/>
              <a:t>Phase 3 – Statewide Implementation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000" b="1" u="sng" dirty="0" smtClean="0"/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/>
              <a:t>2009	</a:t>
            </a:r>
            <a:r>
              <a:rPr lang="en-US" sz="2400" b="1" u="sng" dirty="0" smtClean="0"/>
              <a:t>6</a:t>
            </a:r>
            <a:r>
              <a:rPr lang="en-US" sz="2400" dirty="0" smtClean="0"/>
              <a:t> DCF Areas &amp; </a:t>
            </a:r>
            <a:r>
              <a:rPr lang="en-US" sz="2400" b="1" u="sng" dirty="0" smtClean="0"/>
              <a:t>11</a:t>
            </a:r>
            <a:r>
              <a:rPr lang="en-US" sz="2400" dirty="0" smtClean="0"/>
              <a:t> Head Start/Early Head Start</a:t>
            </a:r>
            <a:endParaRPr lang="en-US" sz="2400" b="1" dirty="0" smtClean="0"/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000" b="1" dirty="0" smtClean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200" b="1" dirty="0" smtClean="0">
                <a:solidFill>
                  <a:schemeClr val="accent1"/>
                </a:solidFill>
              </a:rPr>
              <a:t>Added mental health, other early care, etc.</a:t>
            </a:r>
            <a:r>
              <a:rPr lang="en-US" sz="2400" dirty="0" smtClean="0"/>
              <a:t>	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/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b="1" u="sng" dirty="0"/>
              <a:t>Phase </a:t>
            </a:r>
            <a:r>
              <a:rPr lang="en-US" b="1" u="sng" dirty="0" smtClean="0"/>
              <a:t>4 </a:t>
            </a:r>
            <a:r>
              <a:rPr lang="en-US" b="1" u="sng" dirty="0"/>
              <a:t>– </a:t>
            </a:r>
            <a:r>
              <a:rPr lang="en-US" b="1" u="sng" dirty="0" smtClean="0"/>
              <a:t>Expanding Partnership</a:t>
            </a:r>
            <a:endParaRPr lang="en-US" b="1" u="sng" dirty="0"/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400" dirty="0" smtClean="0"/>
              <a:t>2011	New Partners through Grant Work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200" b="1" dirty="0" smtClean="0">
                <a:solidFill>
                  <a:schemeClr val="accent1"/>
                </a:solidFill>
              </a:rPr>
              <a:t>Strengthening Families and Infant Mental Health Training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8684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28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28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280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1280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1280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12800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12800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7813"/>
            <a:ext cx="8763000" cy="8858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i="1" dirty="0" smtClean="0"/>
              <a:t>Protocol for Working Together</a:t>
            </a:r>
            <a:r>
              <a:rPr lang="en-US" sz="4400" dirty="0" smtClean="0">
                <a:effectLst/>
              </a:rPr>
              <a:t> </a:t>
            </a:r>
            <a:r>
              <a:rPr lang="en-US" sz="2200" dirty="0">
                <a:effectLst/>
              </a:rPr>
              <a:t>(1999)</a:t>
            </a:r>
            <a:endParaRPr lang="en-US" sz="2200" i="1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81000" y="1295400"/>
            <a:ext cx="8610600" cy="5334000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400" b="1" u="sng" dirty="0" smtClean="0"/>
              <a:t>Section </a:t>
            </a:r>
            <a:r>
              <a:rPr lang="en-US" sz="2400" b="1" u="sng" dirty="0"/>
              <a:t>I</a:t>
            </a:r>
            <a:r>
              <a:rPr lang="en-US" sz="2400" b="1" dirty="0"/>
              <a:t>: </a:t>
            </a:r>
            <a:r>
              <a:rPr lang="en-US" sz="2400" b="1" u="sng" dirty="0"/>
              <a:t>Identifying and Reporting Child </a:t>
            </a:r>
            <a:r>
              <a:rPr lang="en-US" sz="2400" b="1" u="sng" dirty="0" smtClean="0"/>
              <a:t>Abuse, Neglect</a:t>
            </a:r>
            <a:endParaRPr lang="en-US" sz="2400" u="sng" dirty="0"/>
          </a:p>
          <a:p>
            <a:pPr lvl="0"/>
            <a:r>
              <a:rPr lang="en-US" sz="2400" dirty="0"/>
              <a:t>Head Start initiates calls to DCF Hotline</a:t>
            </a:r>
          </a:p>
          <a:p>
            <a:pPr lvl="0"/>
            <a:r>
              <a:rPr lang="en-US" sz="2400" dirty="0"/>
              <a:t>DCF assists Head Start to establish reporting protocols</a:t>
            </a:r>
          </a:p>
          <a:p>
            <a:pPr lvl="0"/>
            <a:r>
              <a:rPr lang="en-US" sz="2400" dirty="0"/>
              <a:t>DCF assists Head Start in training on child abuse and neglect</a:t>
            </a:r>
          </a:p>
          <a:p>
            <a:pPr marL="609600" indent="-609600">
              <a:buFontTx/>
              <a:buNone/>
            </a:pPr>
            <a:endParaRPr lang="en-US" sz="2400" dirty="0"/>
          </a:p>
          <a:p>
            <a:pPr marL="609600" indent="-609600">
              <a:buFontTx/>
              <a:buNone/>
            </a:pPr>
            <a:r>
              <a:rPr lang="en-US" sz="2400" b="1" u="sng" dirty="0"/>
              <a:t>Section II</a:t>
            </a:r>
            <a:r>
              <a:rPr lang="en-US" sz="2400" b="1" dirty="0"/>
              <a:t>: </a:t>
            </a:r>
            <a:r>
              <a:rPr lang="en-US" sz="2400" b="1" u="sng" dirty="0"/>
              <a:t>Communication on Open DCF Investigations</a:t>
            </a:r>
            <a:endParaRPr lang="en-US" sz="2400" u="sng" dirty="0"/>
          </a:p>
          <a:p>
            <a:pPr lvl="0"/>
            <a:r>
              <a:rPr lang="en-US" sz="2400" dirty="0"/>
              <a:t>Head Start provides information to DCF</a:t>
            </a:r>
          </a:p>
          <a:p>
            <a:pPr lvl="0"/>
            <a:r>
              <a:rPr lang="en-US" sz="2400" dirty="0"/>
              <a:t>DCF provides feedback to Head Start on their reports to DCF</a:t>
            </a:r>
          </a:p>
          <a:p>
            <a:pPr lvl="0"/>
            <a:r>
              <a:rPr lang="en-US" sz="2400" dirty="0"/>
              <a:t>DCF provides feedback to Head Start on reports alleging Abuse/neglect by a Head Start staff member</a:t>
            </a:r>
          </a:p>
          <a:p>
            <a:pPr marL="609600" indent="-609600">
              <a:buFontTx/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2610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7813"/>
            <a:ext cx="8763000" cy="8858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i="1" dirty="0"/>
              <a:t>Protocol for Working Together</a:t>
            </a:r>
            <a:r>
              <a:rPr lang="en-US" sz="4400" dirty="0">
                <a:effectLst/>
              </a:rPr>
              <a:t> </a:t>
            </a:r>
            <a:r>
              <a:rPr lang="en-US" sz="2200" dirty="0">
                <a:effectLst/>
              </a:rPr>
              <a:t>(1999)</a:t>
            </a:r>
            <a:endParaRPr lang="en-US" sz="2200" i="1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81000" y="1295400"/>
            <a:ext cx="8610600" cy="5410200"/>
          </a:xfrm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endParaRPr lang="en-US" sz="2400" b="1" dirty="0" smtClean="0"/>
          </a:p>
          <a:p>
            <a:pPr marL="609600" indent="-609600">
              <a:buFontTx/>
              <a:buNone/>
            </a:pPr>
            <a:r>
              <a:rPr lang="en-US" sz="2400" b="1" u="sng" dirty="0" smtClean="0"/>
              <a:t>Section </a:t>
            </a:r>
            <a:r>
              <a:rPr lang="en-US" sz="2400" b="1" u="sng" dirty="0"/>
              <a:t>III</a:t>
            </a:r>
            <a:r>
              <a:rPr lang="en-US" sz="2400" b="1" dirty="0"/>
              <a:t>: </a:t>
            </a:r>
            <a:r>
              <a:rPr lang="en-US" sz="2400" b="1" u="sng" dirty="0"/>
              <a:t>Treatment Planning and Case Management</a:t>
            </a:r>
            <a:endParaRPr lang="en-US" sz="2400" u="sng" dirty="0"/>
          </a:p>
          <a:p>
            <a:pPr lvl="0"/>
            <a:r>
              <a:rPr lang="en-US" sz="2400" dirty="0"/>
              <a:t>Head Start and DCF work together to plan on-going services</a:t>
            </a:r>
          </a:p>
          <a:p>
            <a:pPr lvl="0"/>
            <a:r>
              <a:rPr lang="en-US" sz="2400" dirty="0"/>
              <a:t>Head Start assists families in making self-referrals for voluntary services with DCF</a:t>
            </a:r>
          </a:p>
          <a:p>
            <a:pPr marL="609600" indent="-609600">
              <a:spcBef>
                <a:spcPct val="0"/>
              </a:spcBef>
              <a:buClrTx/>
              <a:buSzTx/>
              <a:buFontTx/>
              <a:buNone/>
            </a:pPr>
            <a:endParaRPr lang="en-US" sz="2400" b="1" dirty="0" smtClean="0"/>
          </a:p>
          <a:p>
            <a:pPr marL="609600" indent="-60960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u="sng" dirty="0" smtClean="0"/>
              <a:t>Section IV</a:t>
            </a:r>
            <a:r>
              <a:rPr lang="en-US" sz="2400" b="1" dirty="0" smtClean="0"/>
              <a:t>: </a:t>
            </a:r>
            <a:r>
              <a:rPr lang="en-US" sz="2400" b="1" u="sng" dirty="0" smtClean="0"/>
              <a:t>Placement of Children</a:t>
            </a:r>
          </a:p>
          <a:p>
            <a:pPr lvl="0"/>
            <a:r>
              <a:rPr lang="en-US" sz="2400" dirty="0"/>
              <a:t>Head Start assists DCF in identifying and locating relatives for Head Start children facing out-of-home placement</a:t>
            </a:r>
          </a:p>
          <a:p>
            <a:pPr lvl="0"/>
            <a:r>
              <a:rPr lang="en-US" sz="2400" dirty="0"/>
              <a:t>Head Start and DCF will coordinate services to assist children placed outside of their communities</a:t>
            </a:r>
          </a:p>
          <a:p>
            <a:pPr marL="609600" indent="-609600">
              <a:spcBef>
                <a:spcPct val="0"/>
              </a:spcBef>
              <a:buClrTx/>
              <a:buSzTx/>
              <a:buFontTx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3938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7813"/>
            <a:ext cx="8763000" cy="8858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i="1" dirty="0"/>
              <a:t>Protocol for Working Together</a:t>
            </a:r>
            <a:r>
              <a:rPr lang="en-US" sz="4400" dirty="0">
                <a:effectLst/>
              </a:rPr>
              <a:t> </a:t>
            </a:r>
            <a:r>
              <a:rPr lang="en-US" sz="2200" dirty="0">
                <a:effectLst/>
              </a:rPr>
              <a:t>(1999)</a:t>
            </a:r>
            <a:endParaRPr lang="en-US" sz="2200" i="1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81000" y="1143000"/>
            <a:ext cx="8610600" cy="5638800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None/>
            </a:pPr>
            <a:r>
              <a:rPr lang="en-US" sz="2400" b="1" u="sng" dirty="0" smtClean="0"/>
              <a:t>Section V</a:t>
            </a:r>
            <a:r>
              <a:rPr lang="en-US" sz="2400" b="1" dirty="0" smtClean="0"/>
              <a:t>: </a:t>
            </a:r>
            <a:r>
              <a:rPr lang="en-US" sz="2400" b="1" u="sng" dirty="0" smtClean="0"/>
              <a:t>DCF Referrals to Head Start/EHS</a:t>
            </a:r>
            <a:endParaRPr lang="en-US" sz="2400" u="sng" dirty="0" smtClean="0"/>
          </a:p>
          <a:p>
            <a:pPr lvl="0"/>
            <a:r>
              <a:rPr lang="en-US" sz="2400" dirty="0"/>
              <a:t>DCF caseworkers and foster parents initiate referrals to Head Start</a:t>
            </a:r>
          </a:p>
          <a:p>
            <a:pPr lvl="0"/>
            <a:r>
              <a:rPr lang="en-US" sz="2400" dirty="0"/>
              <a:t>DCF assists Head Start in determining appropriate service options for DCF-involved </a:t>
            </a:r>
            <a:r>
              <a:rPr lang="en-US" sz="2400" dirty="0" smtClean="0"/>
              <a:t>families</a:t>
            </a:r>
          </a:p>
          <a:p>
            <a:pPr marL="45720" lvl="0" indent="0" algn="ctr">
              <a:buNone/>
            </a:pPr>
            <a:r>
              <a:rPr lang="en-US" sz="2400" b="1" i="1" u="sng" dirty="0" smtClean="0"/>
              <a:t>GOAL</a:t>
            </a:r>
            <a:r>
              <a:rPr lang="en-US" sz="2400" b="1" i="1" dirty="0" smtClean="0"/>
              <a:t>: </a:t>
            </a:r>
            <a:r>
              <a:rPr lang="en-US" sz="2400" b="1" i="1" u="sng" dirty="0" smtClean="0"/>
              <a:t>100%</a:t>
            </a:r>
            <a:r>
              <a:rPr lang="en-US" sz="2400" b="1" i="1" dirty="0" smtClean="0"/>
              <a:t> in highest quality early care/education</a:t>
            </a:r>
            <a:endParaRPr lang="en-US" sz="2400" b="1" i="1" dirty="0"/>
          </a:p>
          <a:p>
            <a:pPr marL="609600" indent="-609600">
              <a:buFontTx/>
              <a:buNone/>
            </a:pPr>
            <a:endParaRPr lang="en-US" sz="1100" dirty="0" smtClean="0"/>
          </a:p>
          <a:p>
            <a:pPr marL="609600" indent="-609600">
              <a:buFontTx/>
              <a:buNone/>
            </a:pPr>
            <a:r>
              <a:rPr lang="en-US" sz="2400" b="1" u="sng" dirty="0" smtClean="0"/>
              <a:t>Section VI</a:t>
            </a:r>
            <a:r>
              <a:rPr lang="en-US" sz="2400" b="1" dirty="0" smtClean="0"/>
              <a:t>: </a:t>
            </a:r>
            <a:r>
              <a:rPr lang="en-US" sz="2400" b="1" u="sng" dirty="0" smtClean="0"/>
              <a:t>Agency Planning</a:t>
            </a:r>
          </a:p>
          <a:p>
            <a:pPr lvl="0"/>
            <a:r>
              <a:rPr lang="en-US" sz="2400" dirty="0"/>
              <a:t>DCF assists Head Start in finding eligible families and assists Head Start in recruitment and enrollment</a:t>
            </a:r>
          </a:p>
          <a:p>
            <a:pPr lvl="0"/>
            <a:r>
              <a:rPr lang="en-US" sz="2400" dirty="0"/>
              <a:t>DCF assists Head Start in planning efforts</a:t>
            </a:r>
          </a:p>
          <a:p>
            <a:pPr lvl="0"/>
            <a:r>
              <a:rPr lang="en-US" sz="2400" dirty="0"/>
              <a:t>Head Start assists DCF in planning efforts</a:t>
            </a:r>
          </a:p>
          <a:p>
            <a:pPr lvl="0"/>
            <a:r>
              <a:rPr lang="en-US" sz="2400" dirty="0"/>
              <a:t>Head Start assists DCF in identifying and recruiting relative and foster and adoptive </a:t>
            </a:r>
            <a:r>
              <a:rPr lang="en-US" sz="2400" dirty="0" smtClean="0"/>
              <a:t>homes</a:t>
            </a:r>
          </a:p>
        </p:txBody>
      </p:sp>
    </p:spTree>
    <p:extLst>
      <p:ext uri="{BB962C8B-B14F-4D97-AF65-F5344CB8AC3E}">
        <p14:creationId xmlns:p14="http://schemas.microsoft.com/office/powerpoint/2010/main" val="43938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1981200"/>
            <a:ext cx="4346448" cy="990600"/>
          </a:xfrm>
        </p:spPr>
        <p:txBody>
          <a:bodyPr>
            <a:noAutofit/>
          </a:bodyPr>
          <a:lstStyle/>
          <a:p>
            <a:r>
              <a:rPr lang="en-US" b="1" dirty="0"/>
              <a:t>General rules for scheduling and running meetings: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1001" y="3124200"/>
            <a:ext cx="3886200" cy="35814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Be </a:t>
            </a:r>
            <a:r>
              <a:rPr lang="en-US" dirty="0"/>
              <a:t>flexible on meeting sites – see where people live and possibly rotate meeting sites</a:t>
            </a:r>
          </a:p>
          <a:p>
            <a:pPr lvl="0"/>
            <a:r>
              <a:rPr lang="en-US" dirty="0"/>
              <a:t>Circulate agendas ahead of time</a:t>
            </a:r>
          </a:p>
          <a:p>
            <a:pPr lvl="0"/>
            <a:r>
              <a:rPr lang="en-US" dirty="0"/>
              <a:t>Always have food!</a:t>
            </a:r>
          </a:p>
          <a:p>
            <a:pPr lvl="0"/>
            <a:r>
              <a:rPr lang="en-US" dirty="0"/>
              <a:t>Turn off cell phones</a:t>
            </a:r>
          </a:p>
          <a:p>
            <a:pPr lvl="0"/>
            <a:r>
              <a:rPr lang="en-US" dirty="0"/>
              <a:t>Be on time and call if you can’t make it</a:t>
            </a:r>
          </a:p>
          <a:p>
            <a:pPr lvl="0"/>
            <a:r>
              <a:rPr lang="en-US" dirty="0"/>
              <a:t>Keep to schedules – beginning on time and ending on time</a:t>
            </a:r>
          </a:p>
          <a:p>
            <a:pPr lvl="0"/>
            <a:r>
              <a:rPr lang="en-US" dirty="0"/>
              <a:t>If you miss a meeting you are responsible for the information and to learn about the decisions that were </a:t>
            </a:r>
            <a:r>
              <a:rPr lang="en-US" dirty="0" smtClean="0"/>
              <a:t>made</a:t>
            </a:r>
          </a:p>
          <a:p>
            <a:pPr marL="45720" lvl="0" indent="0">
              <a:buNone/>
            </a:pPr>
            <a:endParaRPr lang="en-US" dirty="0" smtClean="0"/>
          </a:p>
          <a:p>
            <a:pPr lvl="0"/>
            <a:r>
              <a:rPr lang="en-US" i="1" dirty="0" smtClean="0"/>
              <a:t>Plan to remain for the scheduled time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2057400"/>
            <a:ext cx="3822192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Ground </a:t>
            </a:r>
            <a:r>
              <a:rPr lang="en-US" b="1" dirty="0"/>
              <a:t>rules to guide meeting discussions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3124200"/>
            <a:ext cx="3822192" cy="35814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Respect </a:t>
            </a:r>
            <a:r>
              <a:rPr lang="en-US" dirty="0"/>
              <a:t>our differences; everybody’s opinion is valued</a:t>
            </a:r>
          </a:p>
          <a:p>
            <a:pPr lvl="0"/>
            <a:r>
              <a:rPr lang="en-US" dirty="0"/>
              <a:t>Agree to disagree and move on</a:t>
            </a:r>
          </a:p>
          <a:p>
            <a:pPr lvl="0"/>
            <a:r>
              <a:rPr lang="en-US" dirty="0"/>
              <a:t>Let people finish – don’t cut people off</a:t>
            </a:r>
          </a:p>
          <a:p>
            <a:pPr lvl="0"/>
            <a:r>
              <a:rPr lang="en-US" dirty="0"/>
              <a:t>Feel free to ask questions; there are no “stupid” questions; ask for clarity</a:t>
            </a:r>
          </a:p>
          <a:p>
            <a:pPr lvl="0"/>
            <a:r>
              <a:rPr lang="en-US" dirty="0"/>
              <a:t>Remain on task</a:t>
            </a:r>
          </a:p>
          <a:p>
            <a:pPr lvl="0"/>
            <a:r>
              <a:rPr lang="en-US" dirty="0"/>
              <a:t>Don’t let personal opinions get in your way</a:t>
            </a:r>
          </a:p>
          <a:p>
            <a:pPr lvl="0"/>
            <a:r>
              <a:rPr lang="en-US" dirty="0"/>
              <a:t>Limit side bar conversations</a:t>
            </a:r>
          </a:p>
          <a:p>
            <a:pPr lvl="0"/>
            <a:r>
              <a:rPr lang="en-US" dirty="0"/>
              <a:t>Everyone is equal; leave titles at the door</a:t>
            </a:r>
          </a:p>
          <a:p>
            <a:pPr lvl="0"/>
            <a:r>
              <a:rPr lang="en-US" dirty="0"/>
              <a:t>Use calm, accepting body language</a:t>
            </a:r>
          </a:p>
          <a:p>
            <a:pPr lvl="0"/>
            <a:r>
              <a:rPr lang="en-US" dirty="0" smtClean="0"/>
              <a:t>Silence </a:t>
            </a:r>
            <a:r>
              <a:rPr lang="en-US" dirty="0"/>
              <a:t>is acceptable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3289" y="381000"/>
            <a:ext cx="6512511" cy="1600200"/>
          </a:xfrm>
        </p:spPr>
        <p:txBody>
          <a:bodyPr>
            <a:normAutofit/>
          </a:bodyPr>
          <a:lstStyle/>
          <a:p>
            <a:pPr algn="l"/>
            <a:r>
              <a:rPr lang="en-US" sz="4900" b="1" dirty="0" smtClean="0"/>
              <a:t>    Working </a:t>
            </a:r>
            <a:r>
              <a:rPr lang="en-US" sz="4900" b="1" dirty="0"/>
              <a:t>Together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970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81000" y="1447800"/>
            <a:ext cx="8458200" cy="4876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6000" dirty="0" smtClean="0"/>
              <a:t>Getting to Know One</a:t>
            </a:r>
          </a:p>
          <a:p>
            <a:pPr>
              <a:buFont typeface="Wingdings" pitchFamily="2" charset="2"/>
              <a:buNone/>
            </a:pPr>
            <a:r>
              <a:rPr lang="en-US" sz="6000" dirty="0" smtClean="0"/>
              <a:t>Another as </a:t>
            </a:r>
          </a:p>
          <a:p>
            <a:pPr>
              <a:buFont typeface="Wingdings" pitchFamily="2" charset="2"/>
              <a:buNone/>
            </a:pPr>
            <a:r>
              <a:rPr lang="en-US" sz="6000" dirty="0" smtClean="0"/>
              <a:t>Organizations:</a:t>
            </a:r>
          </a:p>
          <a:p>
            <a:r>
              <a:rPr lang="en-US" sz="4000" i="1" dirty="0" smtClean="0">
                <a:latin typeface="Angsana New" pitchFamily="18" charset="-34"/>
                <a:cs typeface="Angsana New" pitchFamily="18" charset="-34"/>
              </a:rPr>
              <a:t>Working Better Together</a:t>
            </a:r>
          </a:p>
          <a:p>
            <a:r>
              <a:rPr lang="en-US" sz="4000" i="1" dirty="0" smtClean="0">
                <a:latin typeface="Angsana New" pitchFamily="18" charset="-34"/>
                <a:cs typeface="Angsana New" pitchFamily="18" charset="-34"/>
              </a:rPr>
              <a:t>Getting-to-Know-You Visits</a:t>
            </a:r>
          </a:p>
        </p:txBody>
      </p:sp>
      <p:pic>
        <p:nvPicPr>
          <p:cNvPr id="47107" name="Picture 4" descr="MPj040259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124200"/>
            <a:ext cx="225901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583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763000" cy="1371600"/>
          </a:xfrm>
        </p:spPr>
        <p:txBody>
          <a:bodyPr>
            <a:normAutofit/>
          </a:bodyPr>
          <a:lstStyle/>
          <a:p>
            <a:pPr marL="609600" indent="-609600"/>
            <a:r>
              <a:rPr lang="en-US" sz="4400" dirty="0"/>
              <a:t>Strengthening Teams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81000" y="1981200"/>
            <a:ext cx="8610600" cy="45720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/>
              <a:t>	</a:t>
            </a:r>
            <a:endParaRPr lang="en-US" sz="3200" dirty="0" smtClean="0"/>
          </a:p>
          <a:p>
            <a:pPr marL="609600" indent="-609600">
              <a:spcBef>
                <a:spcPct val="0"/>
              </a:spcBef>
              <a:buClrTx/>
              <a:buSzTx/>
            </a:pPr>
            <a:r>
              <a:rPr lang="en-US" sz="3200" b="1" dirty="0" smtClean="0"/>
              <a:t>Welcoming New Members</a:t>
            </a:r>
          </a:p>
          <a:p>
            <a:pPr marL="609600" indent="-609600">
              <a:spcBef>
                <a:spcPct val="0"/>
              </a:spcBef>
              <a:buClrTx/>
              <a:buSzTx/>
            </a:pPr>
            <a:endParaRPr lang="en-US" sz="800" b="1" dirty="0" smtClean="0"/>
          </a:p>
          <a:p>
            <a:pPr marL="609600" indent="-609600">
              <a:spcBef>
                <a:spcPct val="0"/>
              </a:spcBef>
              <a:buClrTx/>
              <a:buSzTx/>
            </a:pPr>
            <a:endParaRPr lang="en-US" sz="3200" b="1" dirty="0" smtClean="0"/>
          </a:p>
          <a:p>
            <a:pPr marL="609600" indent="-609600">
              <a:spcBef>
                <a:spcPct val="0"/>
              </a:spcBef>
              <a:buClrTx/>
              <a:buSzTx/>
            </a:pPr>
            <a:r>
              <a:rPr lang="en-US" sz="3200" b="1" dirty="0" smtClean="0"/>
              <a:t>Work Processes</a:t>
            </a:r>
          </a:p>
          <a:p>
            <a:pPr marL="609600" indent="-609600">
              <a:spcBef>
                <a:spcPct val="0"/>
              </a:spcBef>
              <a:buClrTx/>
              <a:buSzTx/>
            </a:pPr>
            <a:endParaRPr lang="en-US" sz="3200" b="1" dirty="0" smtClean="0"/>
          </a:p>
          <a:p>
            <a:pPr marL="609600" indent="-609600">
              <a:spcBef>
                <a:spcPct val="0"/>
              </a:spcBef>
              <a:buClrTx/>
              <a:buSzTx/>
            </a:pPr>
            <a:endParaRPr lang="en-US" sz="800" b="1" dirty="0" smtClean="0"/>
          </a:p>
          <a:p>
            <a:pPr marL="609600" indent="-609600">
              <a:spcBef>
                <a:spcPct val="0"/>
              </a:spcBef>
              <a:buClrTx/>
              <a:buSzTx/>
            </a:pPr>
            <a:r>
              <a:rPr lang="en-US" sz="3200" b="1" dirty="0" smtClean="0"/>
              <a:t>Assessing Team Functioning</a:t>
            </a:r>
          </a:p>
        </p:txBody>
      </p:sp>
    </p:spTree>
    <p:extLst>
      <p:ext uri="{BB962C8B-B14F-4D97-AF65-F5344CB8AC3E}">
        <p14:creationId xmlns:p14="http://schemas.microsoft.com/office/powerpoint/2010/main" val="196139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407</TotalTime>
  <Words>1958</Words>
  <Application>Microsoft Office PowerPoint</Application>
  <PresentationFormat>On-screen Show (4:3)</PresentationFormat>
  <Paragraphs>397</Paragraphs>
  <Slides>25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Slipstream</vt:lpstr>
      <vt:lpstr>CT DCF-Head Start Partnership  </vt:lpstr>
      <vt:lpstr>Overview</vt:lpstr>
      <vt:lpstr>Looking Back..........</vt:lpstr>
      <vt:lpstr>Protocol for Working Together (1999)</vt:lpstr>
      <vt:lpstr>Protocol for Working Together (1999)</vt:lpstr>
      <vt:lpstr>Protocol for Working Together (1999)</vt:lpstr>
      <vt:lpstr>    Working Together </vt:lpstr>
      <vt:lpstr>PowerPoint Presentation</vt:lpstr>
      <vt:lpstr>Strengthening Teams</vt:lpstr>
      <vt:lpstr>Enhancing Work with Children and Families</vt:lpstr>
      <vt:lpstr>Evaluation: Quarterly Data Collection   </vt:lpstr>
      <vt:lpstr>PowerPoint Presentation</vt:lpstr>
      <vt:lpstr>ESSENTIAL ELEMENTS OF A TRAUMA-INFORMED SYSTEM</vt:lpstr>
      <vt:lpstr>National Child Traumatic Stress Network Element #7: Partnering of Child-Serving Agencies and Systems </vt:lpstr>
      <vt:lpstr>Strengthening Families Protective Factors Framework</vt:lpstr>
      <vt:lpstr>Overview of CT’s Early Childhood Child Welfare Federal Grant</vt:lpstr>
      <vt:lpstr>Grant Requirements</vt:lpstr>
      <vt:lpstr>CT Project – Goal #1</vt:lpstr>
      <vt:lpstr>CT Project – Goal #2</vt:lpstr>
      <vt:lpstr>CT Project – Goal #3</vt:lpstr>
      <vt:lpstr>OUTCOMES – Goal #1</vt:lpstr>
      <vt:lpstr>OUTCOMES – Goal #2</vt:lpstr>
      <vt:lpstr>OUTCOMES – Goal #3</vt:lpstr>
      <vt:lpstr>DISSEMINATION</vt:lpstr>
      <vt:lpstr>REPLICATION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DCF-Head Start Partnership</dc:title>
  <dc:creator>W2K</dc:creator>
  <cp:lastModifiedBy>W2K</cp:lastModifiedBy>
  <cp:revision>42</cp:revision>
  <cp:lastPrinted>2013-10-04T20:15:20Z</cp:lastPrinted>
  <dcterms:created xsi:type="dcterms:W3CDTF">2012-04-19T20:43:30Z</dcterms:created>
  <dcterms:modified xsi:type="dcterms:W3CDTF">2013-12-18T21:43:50Z</dcterms:modified>
</cp:coreProperties>
</file>